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7" r:id="rId4"/>
    <p:sldId id="262" r:id="rId5"/>
    <p:sldId id="268" r:id="rId6"/>
    <p:sldId id="269" r:id="rId7"/>
    <p:sldId id="263" r:id="rId8"/>
    <p:sldId id="259" r:id="rId9"/>
    <p:sldId id="264" r:id="rId10"/>
    <p:sldId id="260" r:id="rId11"/>
    <p:sldId id="265" r:id="rId12"/>
    <p:sldId id="267" r:id="rId13"/>
    <p:sldId id="266" r:id="rId14"/>
    <p:sldId id="270" r:id="rId15"/>
    <p:sldId id="271" r:id="rId16"/>
    <p:sldId id="272" r:id="rId17"/>
    <p:sldId id="289" r:id="rId18"/>
    <p:sldId id="290" r:id="rId19"/>
    <p:sldId id="291" r:id="rId20"/>
    <p:sldId id="292" r:id="rId21"/>
    <p:sldId id="273" r:id="rId22"/>
    <p:sldId id="274" r:id="rId23"/>
    <p:sldId id="277" r:id="rId24"/>
    <p:sldId id="275" r:id="rId25"/>
    <p:sldId id="294" r:id="rId26"/>
    <p:sldId id="276" r:id="rId27"/>
    <p:sldId id="278" r:id="rId28"/>
    <p:sldId id="279" r:id="rId29"/>
    <p:sldId id="282" r:id="rId30"/>
    <p:sldId id="280" r:id="rId31"/>
    <p:sldId id="281" r:id="rId32"/>
    <p:sldId id="283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2BFB-DF59-4FB8-B06F-542809CF5366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9F4F-6B55-45D5-AB4C-BFE9741C5E68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9F4F-6B55-45D5-AB4C-BFE9741C5E68}" type="slidenum">
              <a:rPr lang="sl-SI" smtClean="0"/>
              <a:pPr/>
              <a:t>4</a:t>
            </a:fld>
            <a:endParaRPr lang="sl-S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9F4F-6B55-45D5-AB4C-BFE9741C5E68}" type="slidenum">
              <a:rPr lang="sl-SI" smtClean="0"/>
              <a:pPr/>
              <a:t>7</a:t>
            </a:fld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dirty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ostope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Diagram poteka: postope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3DED9B7-516B-4ED1-A6AE-67DD2642E2A3}" type="datetimeFigureOut">
              <a:rPr lang="sl-SI" smtClean="0"/>
              <a:pPr/>
              <a:t>1. 04. 2020</a:t>
            </a:fld>
            <a:endParaRPr lang="sl-SI" dirty="0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 dirty="0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540AF1-C626-41F6-B773-DEE39F25566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castni.kamnik-perovo.si/zupancic/images/oz100.jpg" TargetMode="External"/><Relationship Id="rId7" Type="http://schemas.openxmlformats.org/officeDocument/2006/relationships/hyperlink" Target="http://sl.wikipedia.org/wiki/Slika:Kett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astni.kamnik-perovo.si/zupancic/images/oz10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l.wikipedia.org/wiki/Slika:Claude_Monet,_Impression,_soleil_levant,_1872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rlbkVRdQg0w/SMRVewo1vdI/AAAAAAAABNk/ncNYA-LhpQw/s1600-h/bridgeoverthedobrariver1907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772400" cy="2088233"/>
          </a:xfrm>
        </p:spPr>
        <p:txBody>
          <a:bodyPr>
            <a:normAutofit/>
          </a:bodyPr>
          <a:lstStyle/>
          <a:p>
            <a:r>
              <a:rPr lang="sl-SI" sz="7200" dirty="0">
                <a:solidFill>
                  <a:srgbClr val="C00000"/>
                </a:solidFill>
              </a:rPr>
              <a:t>MODERNA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931496" cy="2261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4800" dirty="0">
                <a:solidFill>
                  <a:srgbClr val="C00000"/>
                </a:solidFill>
              </a:rPr>
              <a:t>1899‒1918 </a:t>
            </a:r>
          </a:p>
        </p:txBody>
      </p:sp>
      <p:pic>
        <p:nvPicPr>
          <p:cNvPr id="4" name="Slika 3" descr="http://castni.kamnik-perovo.si/zupancic/images/oz100m.jpg">
            <a:hlinkClick r:id="rId3" tooltip="&quot;Oton Župančič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45024"/>
            <a:ext cx="1903095" cy="2560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Slika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620688"/>
            <a:ext cx="1728192" cy="2448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Slika 5" descr="Mur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573016"/>
            <a:ext cx="1907721" cy="25744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7" name="Slika 6" descr="http://upload.wikimedia.org/wikipedia/sl/thumb/7/75/Kette.jpg/200px-Kette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645024"/>
            <a:ext cx="1903095" cy="24472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1. SVETOVNA VOJNA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28. junija Gavrilo Princip izvede v Sarajevu atentat na avstrijskega prestolonaslednika Franca Ferdinanda in njegovo ženo.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28. julija 1914 se je začela prva svetovna vojna.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Centralne sile so stopile na stran Avstro-Ogrske, antantne na stran Srbije.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Vojna je potekala do 11. novembra 1918.</a:t>
            </a: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http://projekti.svarog.org/prva_svetovna_vojna/diplomacija/princip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32400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4572000" y="24208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   </a:t>
            </a:r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 V Sarajevu so bile na Vidov dan (srbski državni praznik) 28. junija 1914 vojaške vaje, ki jih je obiskal tudi prestolonaslednik Franc Ferdinand. V odgovor na provokacijo avstro-ogrskih oblasti skupina zbranih srbskih nacionalistov v organizaciji Mlada Bosna skuje načrt umora prestolonaslednika. </a:t>
            </a: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84776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716905" cy="330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571690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SLOVENSKA KULTURA NA PRELOMU STOLETJA</a:t>
            </a: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Kljub močni raznarodovalni politiki je postal slovenski narod razvit narod z izoblikovanim knjižnim jezikom, močno kulturno tradicijo in umetnostjo, ki je sledila evropskim tokovom.</a:t>
            </a:r>
          </a:p>
          <a:p>
            <a:pPr>
              <a:buNone/>
            </a:pPr>
            <a:r>
              <a:rPr lang="sl-SI">
                <a:solidFill>
                  <a:schemeClr val="bg2">
                    <a:lumMod val="10000"/>
                  </a:schemeClr>
                </a:solidFill>
              </a:rPr>
              <a:t>Slovenska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književnost je z moderno sledila evropskim ustvarjalcem in postala enakovredna evropski književnosti.</a:t>
            </a:r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KAJ JE MODERNA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1447800"/>
            <a:ext cx="7704856" cy="5005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Izraz moderna uporabljano v književnosti za poimenovanje različnih literarnih struj oz. smeri: </a:t>
            </a:r>
            <a:r>
              <a:rPr lang="sl-SI" u="sng" dirty="0">
                <a:solidFill>
                  <a:schemeClr val="tx2">
                    <a:lumMod val="50000"/>
                  </a:schemeClr>
                </a:solidFill>
              </a:rPr>
              <a:t>dekadence, simbolizma, impresionizma in nove romantike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. Vse te struje nasprotujejo naturalizmu in odklanjajo hladno, podrobno slikanje zunanjega sveta. Od njega se umetniki odvračajo, ker jih je življenje razočaralo. </a:t>
            </a:r>
            <a:r>
              <a:rPr lang="sl-SI" u="sng" dirty="0">
                <a:solidFill>
                  <a:schemeClr val="tx2">
                    <a:lumMod val="50000"/>
                  </a:schemeClr>
                </a:solidFill>
              </a:rPr>
              <a:t>Ukvarjajo se s človekovo notranjostjo, s čustvi, strastmi.</a:t>
            </a:r>
          </a:p>
          <a:p>
            <a:endParaRPr lang="sl-SI" dirty="0"/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1187624" y="692696"/>
            <a:ext cx="7545388" cy="5289550"/>
          </a:xfrm>
        </p:spPr>
        <p:txBody>
          <a:bodyPr/>
          <a:lstStyle/>
          <a:p>
            <a:pPr>
              <a:buNone/>
            </a:pPr>
            <a:r>
              <a:rPr lang="sl-SI" dirty="0">
                <a:solidFill>
                  <a:srgbClr val="C00000"/>
                </a:solidFill>
              </a:rPr>
              <a:t>V MODERNI JE POSTALO ČUSTVO SPET POMEMBNEJŠE OD RAZUMA, SUBJEKTIVNOST POMEMBNEJŠA OD OBJEKTIVNOSTI.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Ivan Cankar je zapisal: „Moje oči niso mrtev aparat, moje oči so pokoren organ moje duše.“</a:t>
            </a:r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PREDSTAVNIKI SLOVENSKE MODERNE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IVAN CANKAR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88840"/>
            <a:ext cx="31683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7624" y="476672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OTON ŽUPANČIČ</a:t>
            </a:r>
          </a:p>
        </p:txBody>
      </p:sp>
      <p:pic>
        <p:nvPicPr>
          <p:cNvPr id="4" name="Slika 3" descr="http://castni.kamnik-perovo.si/zupancic/images/oz100m.jpg">
            <a:hlinkClick r:id="rId2" tooltip="&quot;Oton Župančič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632" y="476672"/>
            <a:ext cx="7884368" cy="5649491"/>
          </a:xfrm>
        </p:spPr>
        <p:txBody>
          <a:bodyPr/>
          <a:lstStyle/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DRAGOTIN KETTE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7762056" cy="4641850"/>
          </a:xfrm>
        </p:spPr>
        <p:txBody>
          <a:bodyPr/>
          <a:lstStyle/>
          <a:p>
            <a:pPr algn="just">
              <a:buNone/>
            </a:pPr>
            <a:r>
              <a:rPr lang="sl-SI" b="1" dirty="0">
                <a:solidFill>
                  <a:srgbClr val="C00000"/>
                </a:solidFill>
              </a:rPr>
              <a:t>KNJIŽEVNO OBDOBJE MODERNA (ALI NOVA ROMANTIKA) ZAMEJUJETA LETNICI:</a:t>
            </a:r>
          </a:p>
          <a:p>
            <a:pPr algn="just">
              <a:buNone/>
            </a:pPr>
            <a:endParaRPr lang="sl-SI" b="1" dirty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sl-SI" dirty="0">
                <a:solidFill>
                  <a:srgbClr val="C00000"/>
                </a:solidFill>
              </a:rPr>
              <a:t>1899 – I. CANKAR JE IZDAL </a:t>
            </a:r>
            <a:r>
              <a:rPr lang="sl-SI" i="1" dirty="0">
                <a:solidFill>
                  <a:srgbClr val="C00000"/>
                </a:solidFill>
              </a:rPr>
              <a:t>EROTIKO</a:t>
            </a:r>
            <a:r>
              <a:rPr lang="sl-SI" dirty="0">
                <a:solidFill>
                  <a:srgbClr val="C00000"/>
                </a:solidFill>
              </a:rPr>
              <a:t> IN O. ŽUPANČIČ </a:t>
            </a:r>
            <a:r>
              <a:rPr lang="sl-SI" i="1" dirty="0">
                <a:solidFill>
                  <a:srgbClr val="C00000"/>
                </a:solidFill>
              </a:rPr>
              <a:t>ČAŠO OPOJNOSTI</a:t>
            </a:r>
          </a:p>
          <a:p>
            <a:pPr algn="just">
              <a:buFont typeface="Wingdings" pitchFamily="2" charset="2"/>
              <a:buChar char="Ø"/>
            </a:pPr>
            <a:r>
              <a:rPr lang="sl-SI" dirty="0">
                <a:solidFill>
                  <a:srgbClr val="C00000"/>
                </a:solidFill>
              </a:rPr>
              <a:t>1918 – KONEC 1. SVETOVNE VOJNE, UMRE IVAN CANKAR</a:t>
            </a:r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47664" y="548680"/>
            <a:ext cx="7139136" cy="5577483"/>
          </a:xfrm>
        </p:spPr>
        <p:txBody>
          <a:bodyPr/>
          <a:lstStyle/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JOSIP MURN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411569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LITERARNE SMERI V OBDOBJU MODERNE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NOVA ROMANTIKA</a:t>
            </a:r>
          </a:p>
          <a:p>
            <a:pPr>
              <a:lnSpc>
                <a:spcPct val="200000"/>
              </a:lnSpc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IMPRESIONIZEM</a:t>
            </a:r>
          </a:p>
          <a:p>
            <a:pPr>
              <a:lnSpc>
                <a:spcPct val="200000"/>
              </a:lnSpc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DEKADENCA</a:t>
            </a:r>
          </a:p>
          <a:p>
            <a:pPr>
              <a:lnSpc>
                <a:spcPct val="200000"/>
              </a:lnSpc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SIMBOLIZEM</a:t>
            </a:r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NOVA ROMANTIKA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NOVA ROMANTIKA  je smer, ki obuja vrednote stare romantike: neskladnost med vsakdanjim življenjem in človekovimi ideali, išče snovi v preteklosti, prevlada domišljije in čustev. 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 literarni zgodovini se izraz nova romantika uporablja tudi kot nadomestno poimenovanje za moderno.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Najizrazitejši pesnik te smeri je Dragotin Kette.</a:t>
            </a:r>
          </a:p>
          <a:p>
            <a:endParaRPr lang="sl-SI" dirty="0"/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994122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Dragotin Kette</a:t>
            </a:r>
            <a:br>
              <a:rPr lang="sl-SI" sz="2800" dirty="0"/>
            </a:br>
            <a:r>
              <a:rPr lang="sl-SI" sz="2800" dirty="0"/>
              <a:t>Zakaj sem bil v kapiteljnu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292080" y="1268760"/>
            <a:ext cx="3456384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1400" dirty="0"/>
              <a:t>Zakaj sem bil v kapiteljnu, zakaj! …</a:t>
            </a:r>
          </a:p>
          <a:p>
            <a:pPr>
              <a:buNone/>
            </a:pPr>
            <a:r>
              <a:rPr lang="sl-SI" sz="1400" dirty="0"/>
              <a:t>Tam stala pred oltarjem razsvetljenim</a:t>
            </a:r>
          </a:p>
          <a:p>
            <a:pPr>
              <a:buNone/>
            </a:pPr>
            <a:r>
              <a:rPr lang="sl-SI" sz="1400" dirty="0"/>
              <a:t>in v lila-krilu, s slamnikom rumenim,</a:t>
            </a:r>
          </a:p>
          <a:p>
            <a:pPr>
              <a:buNone/>
            </a:pPr>
            <a:r>
              <a:rPr lang="sl-SI" sz="1400" dirty="0"/>
              <a:t>žarela je kot v jutru rosni maj.</a:t>
            </a:r>
          </a:p>
          <a:p>
            <a:pPr>
              <a:buNone/>
            </a:pPr>
            <a:endParaRPr lang="sl-SI" sz="1400" dirty="0"/>
          </a:p>
          <a:p>
            <a:pPr>
              <a:buNone/>
            </a:pPr>
            <a:r>
              <a:rPr lang="sl-SI" sz="1400" dirty="0"/>
              <a:t>Zakaj sem bil v kapiteljnu, zakaj! …</a:t>
            </a:r>
          </a:p>
          <a:p>
            <a:pPr>
              <a:buNone/>
            </a:pPr>
            <a:r>
              <a:rPr lang="sl-SI" sz="1400" dirty="0"/>
              <a:t>S pogledom, bratci, ah, s pogledom enim</a:t>
            </a:r>
          </a:p>
          <a:p>
            <a:pPr>
              <a:buNone/>
            </a:pPr>
            <a:r>
              <a:rPr lang="sl-SI" sz="1400" dirty="0"/>
              <a:t>prižgala luč mi v srcu zapuščenem,</a:t>
            </a:r>
          </a:p>
          <a:p>
            <a:pPr>
              <a:buNone/>
            </a:pPr>
            <a:r>
              <a:rPr lang="sl-SI" sz="1400" dirty="0"/>
              <a:t>vgasnila jo takoj na vekomaj,</a:t>
            </a:r>
          </a:p>
          <a:p>
            <a:pPr>
              <a:buNone/>
            </a:pPr>
            <a:endParaRPr lang="sl-SI" sz="1400" dirty="0"/>
          </a:p>
          <a:p>
            <a:pPr>
              <a:buNone/>
            </a:pPr>
            <a:r>
              <a:rPr lang="sl-SI" sz="1400" dirty="0"/>
              <a:t>ker iščem, iščem jo povsod okrog,</a:t>
            </a:r>
          </a:p>
          <a:p>
            <a:pPr>
              <a:buNone/>
            </a:pPr>
            <a:r>
              <a:rPr lang="sl-SI" sz="1400" dirty="0"/>
              <a:t>zdaj v upu rdeč, zdaj v strahu smrtnobled,</a:t>
            </a:r>
          </a:p>
          <a:p>
            <a:pPr>
              <a:buNone/>
            </a:pPr>
            <a:r>
              <a:rPr lang="sl-SI" sz="1400" dirty="0"/>
              <a:t>zdaj v cerkve grem, zdaj v ulice, zdaj v  log.</a:t>
            </a:r>
          </a:p>
          <a:p>
            <a:pPr>
              <a:buNone/>
            </a:pPr>
            <a:endParaRPr lang="sl-SI" sz="1400" dirty="0"/>
          </a:p>
          <a:p>
            <a:pPr>
              <a:buNone/>
            </a:pPr>
            <a:r>
              <a:rPr lang="sl-SI" sz="1400" dirty="0"/>
              <a:t>Zaman! … Na nebu se prikaže lep komet,</a:t>
            </a:r>
          </a:p>
          <a:p>
            <a:pPr>
              <a:buNone/>
            </a:pPr>
            <a:r>
              <a:rPr lang="sl-SI" sz="1400" dirty="0"/>
              <a:t>izgine spet, a vedi večni Bog,</a:t>
            </a:r>
          </a:p>
          <a:p>
            <a:pPr>
              <a:buNone/>
            </a:pPr>
            <a:r>
              <a:rPr lang="sl-SI" sz="1400" dirty="0"/>
              <a:t>kam prejde on v neznani daljni svet.</a:t>
            </a:r>
          </a:p>
        </p:txBody>
      </p:sp>
    </p:spTree>
  </p:cSld>
  <p:clrMapOvr>
    <a:masterClrMapping/>
  </p:clrMapOvr>
  <p:transition spd="med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IMPRESIONIZEM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IMPRESIONIZEM  poudarja predvsem trenutna občutja v človeku in vtise v naravi ter s tem ustvarja razpoloženja. 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Čutno dojeti vtisi se lahko povezujejo brez razmišljanja, sklepanja ali preučevanja. 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Za impresionistični slog je značilna razbita sintaksa, pogosto je zvočno slikanje.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Pojavi se tako v književnosti, glasbi kot likovni umetnosti.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Najizrazitejši pesnik te smeri je Josip Murn.</a:t>
            </a:r>
          </a:p>
        </p:txBody>
      </p:sp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JOSIP MURN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l-SI" b="1" dirty="0"/>
              <a:t>SNEG</a:t>
            </a:r>
            <a:r>
              <a:rPr lang="sl-SI" dirty="0"/>
              <a:t>       </a:t>
            </a:r>
            <a:br>
              <a:rPr lang="sl-SI" dirty="0"/>
            </a:br>
            <a:r>
              <a:rPr lang="sl-SI" dirty="0"/>
              <a:t>Brez konca padaš, drobni sneg,</a:t>
            </a:r>
            <a:br>
              <a:rPr lang="sl-SI" dirty="0"/>
            </a:br>
            <a:r>
              <a:rPr lang="sl-SI" dirty="0"/>
              <a:t>na tihi gozd in na poljano,</a:t>
            </a:r>
            <a:br>
              <a:rPr lang="sl-SI" dirty="0"/>
            </a:br>
            <a:r>
              <a:rPr lang="sl-SI" dirty="0"/>
              <a:t>nekje kraguljčki, hitri beg,</a:t>
            </a:r>
            <a:br>
              <a:rPr lang="sl-SI" dirty="0"/>
            </a:br>
            <a:r>
              <a:rPr lang="sl-SI" dirty="0"/>
              <a:t>spet molk za mano in pred mano.</a:t>
            </a:r>
          </a:p>
          <a:p>
            <a:pPr algn="ctr">
              <a:buNone/>
            </a:pPr>
            <a:r>
              <a:rPr lang="sl-SI" dirty="0"/>
              <a:t> </a:t>
            </a:r>
          </a:p>
          <a:p>
            <a:pPr algn="ctr">
              <a:buNone/>
            </a:pPr>
            <a:r>
              <a:rPr lang="sl-SI" dirty="0"/>
              <a:t>Kaj moč mi, čas, kaj si mi dan?</a:t>
            </a:r>
            <a:br>
              <a:rPr lang="sl-SI" dirty="0"/>
            </a:br>
            <a:r>
              <a:rPr lang="sl-SI" dirty="0"/>
              <a:t>Kar bilo - kot v sneg zakopano!</a:t>
            </a:r>
            <a:br>
              <a:rPr lang="sl-SI" dirty="0"/>
            </a:br>
            <a:r>
              <a:rPr lang="sl-SI" dirty="0"/>
              <a:t>Kar bode - kot ta tiha plan</a:t>
            </a:r>
            <a:br>
              <a:rPr lang="sl-SI" dirty="0"/>
            </a:br>
            <a:r>
              <a:rPr lang="sl-SI" dirty="0"/>
              <a:t>brez konca širi se pred mano.</a:t>
            </a:r>
          </a:p>
          <a:p>
            <a:endParaRPr lang="sl-SI" dirty="0"/>
          </a:p>
        </p:txBody>
      </p:sp>
    </p:spTree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IMPRESIONIZEM V LIKOVNI UMETNOSTI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7624" y="1556792"/>
            <a:ext cx="7715200" cy="4929411"/>
          </a:xfrm>
        </p:spPr>
        <p:txBody>
          <a:bodyPr>
            <a:noAutofit/>
          </a:bodyPr>
          <a:lstStyle/>
          <a:p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Impresionizem je umetniška smer, ki se je pojavila v evropski umetnosti v drugi polovici 19. stoletja.</a:t>
            </a:r>
          </a:p>
          <a:p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Gibanje, ki je nastalo v Parizu, je bilo poimenovano po sliki Clauda Moneta </a:t>
            </a:r>
            <a:r>
              <a:rPr lang="sl-SI" sz="2000" i="1" dirty="0">
                <a:solidFill>
                  <a:schemeClr val="tx2">
                    <a:lumMod val="50000"/>
                  </a:schemeClr>
                </a:solidFill>
              </a:rPr>
              <a:t>Impression, soleil levant</a:t>
            </a:r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 (Impresija, vzhajajoče sonce), ki je nastala v letih 1872/1873. Nekateri predstavniki impresionizma v slikarstvu so Edouard Manet, Claude Monet, Edgar Degas, Alfred Sisly in Pierre-Auguste Renoir.</a:t>
            </a:r>
          </a:p>
          <a:p>
            <a:r>
              <a:rPr lang="sl-SI" sz="2000" b="1" u="sng" dirty="0">
                <a:solidFill>
                  <a:schemeClr val="tx2">
                    <a:lumMod val="50000"/>
                  </a:schemeClr>
                </a:solidFill>
              </a:rPr>
              <a:t>Značilnosti impresionizma:</a:t>
            </a:r>
            <a:br>
              <a:rPr lang="sl-SI" sz="2000" b="1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>
                <a:solidFill>
                  <a:schemeClr val="tx2">
                    <a:lumMod val="50000"/>
                  </a:schemeClr>
                </a:solidFill>
              </a:rPr>
              <a:t>- Od 60. let 19. stoletja do 1. svetovne vojne.</a:t>
            </a:r>
            <a:br>
              <a:rPr lang="sl-SI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>
                <a:solidFill>
                  <a:schemeClr val="tx2">
                    <a:lumMod val="50000"/>
                  </a:schemeClr>
                </a:solidFill>
              </a:rPr>
              <a:t>- Zanimanje za objektivno upodabljanje narave in sveta na splošno s poudarkom na hipnosti in večni spremenljivosti stvarnosti.</a:t>
            </a:r>
            <a:br>
              <a:rPr lang="sl-SI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>
                <a:solidFill>
                  <a:schemeClr val="tx2">
                    <a:lumMod val="50000"/>
                  </a:schemeClr>
                </a:solidFill>
              </a:rPr>
              <a:t>- Slikarje zanima zlasti slikanje na prostem in s tem je povezana tudi velika naklonjenost krajini.</a:t>
            </a:r>
            <a:r>
              <a:rPr lang="sl-SI" sz="2400" b="1" dirty="0"/>
              <a:t/>
            </a:r>
            <a:br>
              <a:rPr lang="sl-SI" sz="2400" b="1" dirty="0"/>
            </a:br>
            <a:endParaRPr lang="sl-SI" sz="2400" dirty="0"/>
          </a:p>
        </p:txBody>
      </p:sp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http://upload.wikimedia.org/wikipedia/commons/thumb/5/5c/Claude_Monet%2C_Impression%2C_soleil_levant%2C_1872.jpg/210px-Claude_Monet%2C_Impression%2C_soleil_levant%2C_187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712879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8315"/>
            <a:ext cx="81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Claude Monet: Impresija, vzhajajoče sonce</a:t>
            </a:r>
            <a:endParaRPr kumimoji="0" lang="sl-SI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IMPRESIONISTIČNO SLIKARSTVO NA SLOVENSKEM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RIHARD JAKOPIČ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8164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Rihard Jakopič: Križanke v jese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0963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22114"/>
          </a:xfrm>
        </p:spPr>
        <p:txBody>
          <a:bodyPr>
            <a:normAutofit/>
          </a:bodyPr>
          <a:lstStyle/>
          <a:p>
            <a:pPr algn="l"/>
            <a:r>
              <a:rPr lang="sl-SI" sz="4000" dirty="0"/>
              <a:t>KAMNITNIK</a:t>
            </a:r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412776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u="sng" dirty="0">
                <a:solidFill>
                  <a:srgbClr val="C00000"/>
                </a:solidFill>
              </a:rPr>
              <a:t>DRUŽBENO DOGAJANJE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Družbeni in gospodarski razvoj se je nadaljeval: premožno meščanstvo si je krepilo gospodarsko in politično moč ter vse bolj izkoriščalo delavstvo.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Pri nas je bil izrazit pritisk nemškega kapitala, ki je deloval tudi raznarodovalno – to je vzpodbujalo narodni boj.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Kmečka posest je bila vedno bolj ogrožena, veliko število kmetij je propadlo, zato so se ljudje izseljevali.</a:t>
            </a:r>
          </a:p>
        </p:txBody>
      </p:sp>
    </p:spTree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IVAN GROHAR: SEJALEC</a:t>
            </a:r>
          </a:p>
        </p:txBody>
      </p:sp>
      <p:pic>
        <p:nvPicPr>
          <p:cNvPr id="4" name="Ograda vsebine 3" descr="http://rebstein.files.wordpress.com/2009/08/ivan_grohar_-_sejalec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340768"/>
            <a:ext cx="6984775" cy="49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dirty="0"/>
              <a:t>MATIJA JAMA: MOST ČEZ DOBRO</a:t>
            </a:r>
          </a:p>
        </p:txBody>
      </p:sp>
      <p:pic>
        <p:nvPicPr>
          <p:cNvPr id="4" name="Ograda vsebine 3" descr="Matija Jama/Vir: NUK 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0243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LOGGER_PHOTO_ID_5243409853106732498" descr="http://3.bp.blogspot.com/_rlbkVRdQg0w/SMRVewo1vdI/AAAAAAAABNk/ncNYA-LhpQw/s400/bridgeoverthedobrariver1907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51125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IVANA KOBILICA</a:t>
            </a:r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444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Ivana Kobilica: Poletj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00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DEKADENCA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DEKADENCA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temelji na zavesti pripadnosti zahodnoevropski kulturi, ki je dosegla svoj višek in je poslej obsojena na neusmiljeno razpadanje. Značilne poteze dekadence so: poudarjanje čutnosti, odpor proti ustaljenim vrednotam, razdvojenost in pesimizem, živčna preobčutljivost, misticizem.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Charles Baudelaire: Rože zla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Najizrazitejši predstavnik te smeri pri nas je Ivan Cankar, se ni izraziteje razvila.</a:t>
            </a:r>
          </a:p>
        </p:txBody>
      </p:sp>
    </p:spTree>
  </p:cSld>
  <p:clrMapOvr>
    <a:masterClrMapping/>
  </p:clrMapOvr>
  <p:transition spd="med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SIMBOLIZEM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SIMBOLIZEM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 pojavov iz narave in miselnega sveta ne imenuje naravnost, temveč s simboli. Pesniku so predmeti v naravi simboli, podobe za njegova najskrivnostnejša čustva in misli, za njegova spoznanja; za vidnimi pojavi je mogoči slutiti globljo resničnost.</a:t>
            </a:r>
          </a:p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Najizrazitejša predstavnika te smeri pri nas sta Ivan Cankar in Oton Župančič.</a:t>
            </a:r>
          </a:p>
          <a:p>
            <a:endParaRPr lang="sl-SI" dirty="0"/>
          </a:p>
          <a:p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ransition spd="med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Ivan Cankar: Kostanj posebne sorte, odlomek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Kdor je kdaj sedel pod tistim kostanjem, je bil mlad. Prišel je poln skrbi in hudih misli, šel je z vedrim obrazom, veselo vriskajoč. </a:t>
            </a:r>
          </a:p>
          <a:p>
            <a:pPr>
              <a:buNone/>
            </a:pPr>
            <a:endParaRPr lang="sl-SI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KOSTANJ KOT SIMBOL ŽIVLJENJSKE MOČI.</a:t>
            </a:r>
          </a:p>
          <a:p>
            <a:pPr>
              <a:buNone/>
            </a:pPr>
            <a:endParaRPr lang="sl-SI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Cankar je menil, da so sanje senca prave resnice.</a:t>
            </a:r>
          </a:p>
        </p:txBody>
      </p:sp>
    </p:spTree>
  </p:cSld>
  <p:clrMapOvr>
    <a:masterClrMapping/>
  </p:clrMapOvr>
  <p:transition spd="med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POMEN SLOVENSKE MODERNE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 </a:t>
            </a:r>
            <a:r>
              <a:rPr lang="sl-SI" u="sng" dirty="0"/>
              <a:t>Moderna predstavlja v slovenski književnosti drugi vrh besedne umetnosti (prvega je ustvaril Prešeren</a:t>
            </a:r>
            <a:r>
              <a:rPr lang="sl-SI" u="sng"/>
              <a:t>).  V </a:t>
            </a:r>
            <a:r>
              <a:rPr lang="sl-SI" u="sng" dirty="0"/>
              <a:t>obdobju moderne so se </a:t>
            </a:r>
            <a:r>
              <a:rPr lang="sl-SI" b="1" u="sng" dirty="0"/>
              <a:t>prvič enakovredno uveljavile vse tri zvrsti</a:t>
            </a:r>
            <a:r>
              <a:rPr lang="sl-SI" u="sng" dirty="0"/>
              <a:t>: </a:t>
            </a:r>
            <a:r>
              <a:rPr lang="sl-SI" b="1" u="sng" dirty="0"/>
              <a:t>lirika</a:t>
            </a:r>
            <a:r>
              <a:rPr lang="sl-SI" u="sng" dirty="0"/>
              <a:t> s Kettejem, Murnom in Župančičem ter </a:t>
            </a:r>
            <a:r>
              <a:rPr lang="sl-SI" b="1" u="sng" dirty="0"/>
              <a:t>dramatika in pripovedništvo </a:t>
            </a:r>
            <a:r>
              <a:rPr lang="sl-SI" u="sng" dirty="0"/>
              <a:t>s Cankarjem.</a:t>
            </a:r>
            <a:endParaRPr lang="sl-SI" dirty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troit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1008062" y="764704"/>
            <a:ext cx="8135938" cy="56880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912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van_potr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992797" cy="4740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DRUŽBENO DOGAJANJE V EVROPI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l-SI" sz="5100" dirty="0">
                <a:solidFill>
                  <a:schemeClr val="tx2">
                    <a:lumMod val="50000"/>
                  </a:schemeClr>
                </a:solidFill>
              </a:rPr>
              <a:t>Proti koncu 19. stoletja so si močne kapitalistične države (Anglija, Francija, Rusija, Nemčija, Italija, Nizozemska in Belgija) prizadevale pridobiti vsaka čim večji delež v razdelitvi sveta, saj so kolonije predstavljale vir surovin in nove trge.</a:t>
            </a:r>
          </a:p>
          <a:p>
            <a:pPr>
              <a:buFont typeface="Wingdings" pitchFamily="2" charset="2"/>
              <a:buChar char="Ø"/>
            </a:pPr>
            <a:r>
              <a:rPr lang="sl-SI" sz="5100" dirty="0">
                <a:solidFill>
                  <a:schemeClr val="tx2">
                    <a:lumMod val="50000"/>
                  </a:schemeClr>
                </a:solidFill>
              </a:rPr>
              <a:t>Nove tehniške izume je kapitalizem izkoriščal za krepitev industrije.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sl-SI" sz="5100" dirty="0">
                <a:solidFill>
                  <a:schemeClr val="tx2">
                    <a:lumMod val="50000"/>
                  </a:schemeClr>
                </a:solidFill>
              </a:rPr>
              <a:t>V Evropi sta se izoblikovali dve sili: </a:t>
            </a:r>
          </a:p>
          <a:p>
            <a:pPr>
              <a:buSzPct val="100000"/>
            </a:pPr>
            <a:r>
              <a:rPr lang="sl-SI" sz="5100" dirty="0">
                <a:solidFill>
                  <a:schemeClr val="tx2">
                    <a:lumMod val="50000"/>
                  </a:schemeClr>
                </a:solidFill>
              </a:rPr>
              <a:t>CENTRALNE SILE: Nemčija, Avstro-Ogrska, Bolgarija, Otomansko cesarstvo,</a:t>
            </a:r>
          </a:p>
          <a:p>
            <a:pPr>
              <a:buSzPct val="100000"/>
            </a:pPr>
            <a:r>
              <a:rPr lang="sl-SI" sz="5100" dirty="0">
                <a:solidFill>
                  <a:schemeClr val="tx2">
                    <a:lumMod val="50000"/>
                  </a:schemeClr>
                </a:solidFill>
              </a:rPr>
              <a:t>ANTANTNE SILE: Francija, Rusija, Velika Britanija.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sl-SI" sz="5100" dirty="0">
                <a:solidFill>
                  <a:schemeClr val="tx2">
                    <a:lumMod val="50000"/>
                  </a:schemeClr>
                </a:solidFill>
              </a:rPr>
              <a:t>Nacionalna nasprotja: Francija – Nemčija, Avstro-Ogrska – Rusija (boj za Balkan), nacionalna gibanja narodov na Balkanu.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sl-SI" sz="5100" dirty="0">
                <a:solidFill>
                  <a:schemeClr val="tx2">
                    <a:lumMod val="50000"/>
                  </a:schemeClr>
                </a:solidFill>
              </a:rPr>
              <a:t>Tekma v oboroževanju: narodi so svojo moč izkazovali v moderno oboroženi vojski.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SzPct val="100000"/>
              <a:buFont typeface="Wingdings" pitchFamily="2" charset="2"/>
              <a:buChar char="Ø"/>
            </a:pPr>
            <a:endParaRPr lang="sl-SI" sz="3000" dirty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http://projekti.svarog.org/prva_svetovna_vojna/diplomacija/graph/evropske_zvez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008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2901</TotalTime>
  <Words>974</Words>
  <Application>Microsoft Office PowerPoint</Application>
  <PresentationFormat>Diaprojekcija na zaslonu (4:3)</PresentationFormat>
  <Paragraphs>111</Paragraphs>
  <Slides>36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4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Solsticij</vt:lpstr>
      <vt:lpstr>MODERNA</vt:lpstr>
      <vt:lpstr>PowerPointova predstavitev</vt:lpstr>
      <vt:lpstr>DRUŽBENO DOGAJANJE</vt:lpstr>
      <vt:lpstr>PowerPointova predstavitev</vt:lpstr>
      <vt:lpstr>PowerPointova predstavitev</vt:lpstr>
      <vt:lpstr>PowerPointova predstavitev</vt:lpstr>
      <vt:lpstr>PowerPointova predstavitev</vt:lpstr>
      <vt:lpstr>DRUŽBENO DOGAJANJE V EVROPI</vt:lpstr>
      <vt:lpstr>PowerPointova predstavitev</vt:lpstr>
      <vt:lpstr>1. SVETOVNA VOJNA</vt:lpstr>
      <vt:lpstr>PowerPointova predstavitev</vt:lpstr>
      <vt:lpstr>PowerPointova predstavitev</vt:lpstr>
      <vt:lpstr>PowerPointova predstavitev</vt:lpstr>
      <vt:lpstr>SLOVENSKA KULTURA NA PRELOMU STOLETJA</vt:lpstr>
      <vt:lpstr>KAJ JE MODERNA</vt:lpstr>
      <vt:lpstr>PowerPointova predstavitev</vt:lpstr>
      <vt:lpstr>PREDSTAVNIKI SLOVENSKE MODERNE</vt:lpstr>
      <vt:lpstr>PowerPointova predstavitev</vt:lpstr>
      <vt:lpstr>PowerPointova predstavitev</vt:lpstr>
      <vt:lpstr>PowerPointova predstavitev</vt:lpstr>
      <vt:lpstr>LITERARNE SMERI V OBDOBJU MODERNE</vt:lpstr>
      <vt:lpstr>NOVA ROMANTIKA</vt:lpstr>
      <vt:lpstr>Dragotin Kette Zakaj sem bil v kapiteljnu</vt:lpstr>
      <vt:lpstr>IMPRESIONIZEM</vt:lpstr>
      <vt:lpstr>JOSIP MURN</vt:lpstr>
      <vt:lpstr>IMPRESIONIZEM V LIKOVNI UMETNOSTI</vt:lpstr>
      <vt:lpstr>PowerPointova predstavitev</vt:lpstr>
      <vt:lpstr>IMPRESIONISTIČNO SLIKARSTVO NA SLOVENSKEM</vt:lpstr>
      <vt:lpstr>KAMNITNIK</vt:lpstr>
      <vt:lpstr>IVAN GROHAR: SEJALEC</vt:lpstr>
      <vt:lpstr>MATIJA JAMA: MOST ČEZ DOBRO</vt:lpstr>
      <vt:lpstr>IVANA KOBILICA</vt:lpstr>
      <vt:lpstr>DEKADENCA</vt:lpstr>
      <vt:lpstr>SIMBOLIZEM</vt:lpstr>
      <vt:lpstr>Ivan Cankar: Kostanj posebne sorte, odlomek</vt:lpstr>
      <vt:lpstr>POMEN SLOVENSKE MODERNE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MODERNA</dc:title>
  <dc:creator>Meta</dc:creator>
  <cp:lastModifiedBy>Uporabnik sistema Windows</cp:lastModifiedBy>
  <cp:revision>82</cp:revision>
  <dcterms:created xsi:type="dcterms:W3CDTF">2011-02-24T09:46:48Z</dcterms:created>
  <dcterms:modified xsi:type="dcterms:W3CDTF">2020-04-01T08:09:48Z</dcterms:modified>
</cp:coreProperties>
</file>