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7" r:id="rId5"/>
    <p:sldId id="260" r:id="rId6"/>
    <p:sldId id="261" r:id="rId7"/>
    <p:sldId id="262" r:id="rId8"/>
    <p:sldId id="263" r:id="rId9"/>
    <p:sldId id="264" r:id="rId10"/>
    <p:sldId id="265" r:id="rId11"/>
    <p:sldId id="268" r:id="rId12"/>
    <p:sldId id="257" r:id="rId13"/>
    <p:sldId id="269"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rednji slog 2 – poudarek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Srednji slog 4 – poudarek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13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sl-SI"/>
              <a:t>Kliknite, če želite urediti slog naslova matrice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a:t>Kliknite, če želite urediti slog naslova matrice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Kliknite za urejanje slogov besedila matrice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sl-SI"/>
              <a:t>Kliknite, če želite urediti slog naslova matrice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a:t>Kliknite za urejanje slogov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a:t>Kliknite, če želite urediti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Kliknite za urejanje slogov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a:t>Kliknite za urejanje slogov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sl-SI"/>
              <a:t>Kliknite, če želite urediti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Kliknite za urejanje slogov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a:t>Kliknite za urejanje slogov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sl-SI"/>
              <a:t>Kliknite, če želite urediti slog naslova matrice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sl-SI"/>
              <a:t>Kliknite, če želite urediti slog naslova matrice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4/18/2020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mc:AlternateContent xmlns:mc="http://schemas.openxmlformats.org/markup-compatibility/2006" xmlns:p14="http://schemas.microsoft.com/office/powerpoint/2010/main">
    <mc:Choice Requires="p14">
      <p:transition p14:dur="10" advTm="0"/>
    </mc:Choice>
    <mc:Fallback xmlns="">
      <p:transition advTm="0"/>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2.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2.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2.png"/><Relationship Id="rId4" Type="http://schemas.openxmlformats.org/officeDocument/2006/relationships/image" Target="../media/image8.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9B29DFB-3BB2-46B4-8A99-406DF9F479E7}"/>
              </a:ext>
            </a:extLst>
          </p:cNvPr>
          <p:cNvSpPr>
            <a:spLocks noGrp="1"/>
          </p:cNvSpPr>
          <p:nvPr>
            <p:ph type="ctrTitle"/>
          </p:nvPr>
        </p:nvSpPr>
        <p:spPr>
          <a:xfrm>
            <a:off x="2589213" y="1503947"/>
            <a:ext cx="8915399" cy="2262781"/>
          </a:xfrm>
        </p:spPr>
        <p:txBody>
          <a:bodyPr/>
          <a:lstStyle/>
          <a:p>
            <a:r>
              <a:rPr lang="sl-SI" b="1" dirty="0">
                <a:solidFill>
                  <a:srgbClr val="FF0000"/>
                </a:solidFill>
                <a:latin typeface="Calibri" panose="020F0502020204030204" pitchFamily="34" charset="0"/>
                <a:cs typeface="Calibri" panose="020F0502020204030204" pitchFamily="34" charset="0"/>
              </a:rPr>
              <a:t>ŠTEVNIK</a:t>
            </a:r>
          </a:p>
        </p:txBody>
      </p:sp>
      <p:sp>
        <p:nvSpPr>
          <p:cNvPr id="3" name="Podnaslov 2">
            <a:extLst>
              <a:ext uri="{FF2B5EF4-FFF2-40B4-BE49-F238E27FC236}">
                <a16:creationId xmlns:a16="http://schemas.microsoft.com/office/drawing/2014/main" id="{A7FAE69B-4A94-4A23-ABFE-48AE6E6F525E}"/>
              </a:ext>
            </a:extLst>
          </p:cNvPr>
          <p:cNvSpPr>
            <a:spLocks noGrp="1"/>
          </p:cNvSpPr>
          <p:nvPr>
            <p:ph type="subTitle" idx="1"/>
          </p:nvPr>
        </p:nvSpPr>
        <p:spPr>
          <a:xfrm>
            <a:off x="4406565" y="3766729"/>
            <a:ext cx="7098047" cy="2136934"/>
          </a:xfrm>
        </p:spPr>
        <p:txBody>
          <a:bodyPr>
            <a:normAutofit/>
          </a:bodyPr>
          <a:lstStyle/>
          <a:p>
            <a:endParaRPr lang="sl-SI" sz="2400" dirty="0">
              <a:solidFill>
                <a:srgbClr val="002060"/>
              </a:solidFill>
              <a:latin typeface="Calibri" panose="020F0502020204030204" pitchFamily="34" charset="0"/>
              <a:cs typeface="Calibri" panose="020F0502020204030204" pitchFamily="34" charset="0"/>
            </a:endParaRPr>
          </a:p>
          <a:p>
            <a:r>
              <a:rPr lang="sl-SI" sz="2400" b="1" dirty="0">
                <a:solidFill>
                  <a:srgbClr val="002060"/>
                </a:solidFill>
                <a:latin typeface="Calibri" panose="020F0502020204030204" pitchFamily="34" charset="0"/>
                <a:cs typeface="Calibri" panose="020F0502020204030204" pitchFamily="34" charset="0"/>
              </a:rPr>
              <a:t>Matematične težave</a:t>
            </a:r>
            <a:r>
              <a:rPr lang="sl-SI" sz="2400" dirty="0">
                <a:solidFill>
                  <a:srgbClr val="002060"/>
                </a:solidFill>
                <a:latin typeface="Calibri" panose="020F0502020204030204" pitchFamily="34" charset="0"/>
                <a:cs typeface="Calibri" panose="020F0502020204030204" pitchFamily="34" charset="0"/>
              </a:rPr>
              <a:t/>
            </a:r>
            <a:br>
              <a:rPr lang="sl-SI" sz="2400" dirty="0">
                <a:solidFill>
                  <a:srgbClr val="002060"/>
                </a:solidFill>
                <a:latin typeface="Calibri" panose="020F0502020204030204" pitchFamily="34" charset="0"/>
                <a:cs typeface="Calibri" panose="020F0502020204030204" pitchFamily="34" charset="0"/>
              </a:rPr>
            </a:br>
            <a:r>
              <a:rPr lang="sl-SI" sz="2400" dirty="0">
                <a:solidFill>
                  <a:srgbClr val="002060"/>
                </a:solidFill>
                <a:latin typeface="Calibri" panose="020F0502020204030204" pitchFamily="34" charset="0"/>
                <a:cs typeface="Calibri" panose="020F0502020204030204" pitchFamily="34" charset="0"/>
              </a:rPr>
              <a:t>Zakaj blondinka ne zna napisati števila 11?</a:t>
            </a:r>
            <a:br>
              <a:rPr lang="sl-SI" sz="2400" dirty="0">
                <a:solidFill>
                  <a:srgbClr val="002060"/>
                </a:solidFill>
                <a:latin typeface="Calibri" panose="020F0502020204030204" pitchFamily="34" charset="0"/>
                <a:cs typeface="Calibri" panose="020F0502020204030204" pitchFamily="34" charset="0"/>
              </a:rPr>
            </a:br>
            <a:r>
              <a:rPr lang="sl-SI" sz="2400" dirty="0">
                <a:solidFill>
                  <a:srgbClr val="002060"/>
                </a:solidFill>
                <a:latin typeface="Calibri" panose="020F0502020204030204" pitchFamily="34" charset="0"/>
                <a:cs typeface="Calibri" panose="020F0502020204030204" pitchFamily="34" charset="0"/>
              </a:rPr>
              <a:t>Ker ne ve, katero enko naj zapiše najprej.</a:t>
            </a:r>
          </a:p>
          <a:p>
            <a:endParaRPr lang="sl-SI" dirty="0"/>
          </a:p>
        </p:txBody>
      </p:sp>
      <p:pic>
        <p:nvPicPr>
          <p:cNvPr id="4" name="Slika 3">
            <a:extLst>
              <a:ext uri="{FF2B5EF4-FFF2-40B4-BE49-F238E27FC236}">
                <a16:creationId xmlns:a16="http://schemas.microsoft.com/office/drawing/2014/main" id="{E38DEB1E-FF96-413D-8736-887119C5A90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974181" y="4368215"/>
            <a:ext cx="2324100" cy="1971675"/>
          </a:xfrm>
          <a:prstGeom prst="rect">
            <a:avLst/>
          </a:prstGeom>
        </p:spPr>
      </p:pic>
      <p:pic>
        <p:nvPicPr>
          <p:cNvPr id="5" name="Zvok 4">
            <a:hlinkClick r:id="" action="ppaction://media"/>
            <a:extLst>
              <a:ext uri="{FF2B5EF4-FFF2-40B4-BE49-F238E27FC236}">
                <a16:creationId xmlns:a16="http://schemas.microsoft.com/office/drawing/2014/main" id="{BF0D85AD-EE06-4AB7-9730-0BAF954BD24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191459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31D27B3-78A6-4B97-93B9-8FB1D285EC3A}"/>
              </a:ext>
            </a:extLst>
          </p:cNvPr>
          <p:cNvSpPr>
            <a:spLocks noGrp="1"/>
          </p:cNvSpPr>
          <p:nvPr>
            <p:ph type="title"/>
          </p:nvPr>
        </p:nvSpPr>
        <p:spPr/>
        <p:txBody>
          <a:bodyPr/>
          <a:lstStyle/>
          <a:p>
            <a:r>
              <a:rPr lang="sl-SI" b="1" dirty="0">
                <a:solidFill>
                  <a:srgbClr val="FF0000"/>
                </a:solidFill>
                <a:latin typeface="Calibri" panose="020F0502020204030204" pitchFamily="34" charset="0"/>
                <a:cs typeface="Calibri" panose="020F0502020204030204" pitchFamily="34" charset="0"/>
              </a:rPr>
              <a:t>KAM SPADAJO NAVEDENI ŠTEVNIKI?</a:t>
            </a:r>
          </a:p>
        </p:txBody>
      </p:sp>
      <p:graphicFrame>
        <p:nvGraphicFramePr>
          <p:cNvPr id="4" name="Tabela 4">
            <a:extLst>
              <a:ext uri="{FF2B5EF4-FFF2-40B4-BE49-F238E27FC236}">
                <a16:creationId xmlns:a16="http://schemas.microsoft.com/office/drawing/2014/main" id="{AAC58890-9318-4C8F-85D1-788FAD565C58}"/>
              </a:ext>
            </a:extLst>
          </p:cNvPr>
          <p:cNvGraphicFramePr>
            <a:graphicFrameLocks noGrp="1"/>
          </p:cNvGraphicFramePr>
          <p:nvPr>
            <p:ph idx="1"/>
            <p:extLst>
              <p:ext uri="{D42A27DB-BD31-4B8C-83A1-F6EECF244321}">
                <p14:modId xmlns:p14="http://schemas.microsoft.com/office/powerpoint/2010/main" val="1898580216"/>
              </p:ext>
            </p:extLst>
          </p:nvPr>
        </p:nvGraphicFramePr>
        <p:xfrm>
          <a:off x="2047792" y="3709737"/>
          <a:ext cx="8915400" cy="2316480"/>
        </p:xfrm>
        <a:graphic>
          <a:graphicData uri="http://schemas.openxmlformats.org/drawingml/2006/table">
            <a:tbl>
              <a:tblPr firstRow="1" bandRow="1">
                <a:tableStyleId>{16D9F66E-5EB9-4882-86FB-DCBF35E3C3E4}</a:tableStyleId>
              </a:tblPr>
              <a:tblGrid>
                <a:gridCol w="4457700">
                  <a:extLst>
                    <a:ext uri="{9D8B030D-6E8A-4147-A177-3AD203B41FA5}">
                      <a16:colId xmlns:a16="http://schemas.microsoft.com/office/drawing/2014/main" val="614855762"/>
                    </a:ext>
                  </a:extLst>
                </a:gridCol>
                <a:gridCol w="4457700">
                  <a:extLst>
                    <a:ext uri="{9D8B030D-6E8A-4147-A177-3AD203B41FA5}">
                      <a16:colId xmlns:a16="http://schemas.microsoft.com/office/drawing/2014/main" val="1587886754"/>
                    </a:ext>
                  </a:extLst>
                </a:gridCol>
              </a:tblGrid>
              <a:tr h="370840">
                <a:tc>
                  <a:txBody>
                    <a:bodyPr/>
                    <a:lstStyle/>
                    <a:p>
                      <a:pPr algn="ctr"/>
                      <a:r>
                        <a:rPr lang="sl-SI" sz="3200" dirty="0">
                          <a:latin typeface="Calibri" panose="020F0502020204030204" pitchFamily="34" charset="0"/>
                          <a:cs typeface="Calibri" panose="020F0502020204030204" pitchFamily="34" charset="0"/>
                        </a:rPr>
                        <a:t>glavni števniki</a:t>
                      </a:r>
                    </a:p>
                  </a:txBody>
                  <a:tcPr/>
                </a:tc>
                <a:tc>
                  <a:txBody>
                    <a:bodyPr/>
                    <a:lstStyle/>
                    <a:p>
                      <a:pPr algn="ctr"/>
                      <a:r>
                        <a:rPr lang="sl-SI" sz="3200">
                          <a:latin typeface="Calibri" panose="020F0502020204030204" pitchFamily="34" charset="0"/>
                          <a:cs typeface="Calibri" panose="020F0502020204030204" pitchFamily="34" charset="0"/>
                        </a:rPr>
                        <a:t>vrstilni </a:t>
                      </a:r>
                      <a:r>
                        <a:rPr lang="sl-SI" sz="3200" dirty="0">
                          <a:latin typeface="Calibri" panose="020F0502020204030204" pitchFamily="34" charset="0"/>
                          <a:cs typeface="Calibri" panose="020F0502020204030204" pitchFamily="34" charset="0"/>
                        </a:rPr>
                        <a:t>števniki</a:t>
                      </a:r>
                    </a:p>
                  </a:txBody>
                  <a:tcPr/>
                </a:tc>
                <a:extLst>
                  <a:ext uri="{0D108BD9-81ED-4DB2-BD59-A6C34878D82A}">
                    <a16:rowId xmlns:a16="http://schemas.microsoft.com/office/drawing/2014/main" val="4242429033"/>
                  </a:ext>
                </a:extLst>
              </a:tr>
              <a:tr h="370840">
                <a:tc>
                  <a:txBody>
                    <a:bodyPr/>
                    <a:lstStyle/>
                    <a:p>
                      <a:pPr algn="ctr"/>
                      <a:endParaRPr lang="sl-SI" sz="3200">
                        <a:latin typeface="Calibri" panose="020F0502020204030204" pitchFamily="34" charset="0"/>
                        <a:cs typeface="Calibri" panose="020F0502020204030204" pitchFamily="34" charset="0"/>
                      </a:endParaRPr>
                    </a:p>
                  </a:txBody>
                  <a:tcPr/>
                </a:tc>
                <a:tc>
                  <a:txBody>
                    <a:bodyPr/>
                    <a:lstStyle/>
                    <a:p>
                      <a:pPr algn="ctr"/>
                      <a:endParaRPr lang="sl-SI" sz="3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74793024"/>
                  </a:ext>
                </a:extLst>
              </a:tr>
              <a:tr h="370840">
                <a:tc>
                  <a:txBody>
                    <a:bodyPr/>
                    <a:lstStyle/>
                    <a:p>
                      <a:pPr algn="ctr"/>
                      <a:endParaRPr lang="sl-SI" sz="3200">
                        <a:latin typeface="Calibri" panose="020F0502020204030204" pitchFamily="34" charset="0"/>
                        <a:cs typeface="Calibri" panose="020F0502020204030204" pitchFamily="34" charset="0"/>
                      </a:endParaRPr>
                    </a:p>
                  </a:txBody>
                  <a:tcPr/>
                </a:tc>
                <a:tc>
                  <a:txBody>
                    <a:bodyPr/>
                    <a:lstStyle/>
                    <a:p>
                      <a:pPr algn="ctr"/>
                      <a:endParaRPr lang="sl-SI" sz="3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092635728"/>
                  </a:ext>
                </a:extLst>
              </a:tr>
              <a:tr h="370840">
                <a:tc>
                  <a:txBody>
                    <a:bodyPr/>
                    <a:lstStyle/>
                    <a:p>
                      <a:pPr algn="ctr"/>
                      <a:endParaRPr lang="sl-SI" sz="3200">
                        <a:latin typeface="Calibri" panose="020F0502020204030204" pitchFamily="34" charset="0"/>
                        <a:cs typeface="Calibri" panose="020F0502020204030204" pitchFamily="34" charset="0"/>
                      </a:endParaRPr>
                    </a:p>
                  </a:txBody>
                  <a:tcPr/>
                </a:tc>
                <a:tc>
                  <a:txBody>
                    <a:bodyPr/>
                    <a:lstStyle/>
                    <a:p>
                      <a:pPr algn="ctr"/>
                      <a:endParaRPr lang="sl-SI" sz="3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58295897"/>
                  </a:ext>
                </a:extLst>
              </a:tr>
            </a:tbl>
          </a:graphicData>
        </a:graphic>
      </p:graphicFrame>
      <p:sp>
        <p:nvSpPr>
          <p:cNvPr id="6" name="PoljeZBesedilom 5">
            <a:extLst>
              <a:ext uri="{FF2B5EF4-FFF2-40B4-BE49-F238E27FC236}">
                <a16:creationId xmlns:a16="http://schemas.microsoft.com/office/drawing/2014/main" id="{06477B2F-FDDA-4A29-8739-EA6EED977812}"/>
              </a:ext>
            </a:extLst>
          </p:cNvPr>
          <p:cNvSpPr txBox="1"/>
          <p:nvPr/>
        </p:nvSpPr>
        <p:spPr>
          <a:xfrm>
            <a:off x="2047792" y="1479884"/>
            <a:ext cx="8911687" cy="3262432"/>
          </a:xfrm>
          <a:prstGeom prst="rect">
            <a:avLst/>
          </a:prstGeom>
          <a:noFill/>
        </p:spPr>
        <p:txBody>
          <a:bodyPr wrap="square" rtlCol="0">
            <a:spAutoFit/>
          </a:bodyPr>
          <a:lstStyle/>
          <a:p>
            <a:r>
              <a:rPr lang="sl-SI" sz="2800" dirty="0">
                <a:solidFill>
                  <a:srgbClr val="002060"/>
                </a:solidFill>
                <a:latin typeface="Calibri" panose="020F0502020204030204" pitchFamily="34" charset="0"/>
                <a:cs typeface="Calibri" panose="020F0502020204030204" pitchFamily="34" charset="0"/>
              </a:rPr>
              <a:t>V zvezek prepiši tabelo in vanjo vpiši navedene števnike:</a:t>
            </a:r>
          </a:p>
          <a:p>
            <a:endParaRPr lang="sl-SI" sz="3200" dirty="0">
              <a:solidFill>
                <a:srgbClr val="002060"/>
              </a:solidFill>
              <a:latin typeface="Calibri" panose="020F0502020204030204" pitchFamily="34" charset="0"/>
              <a:cs typeface="Calibri" panose="020F0502020204030204" pitchFamily="34" charset="0"/>
            </a:endParaRPr>
          </a:p>
          <a:p>
            <a:r>
              <a:rPr lang="sl-SI" sz="3200" dirty="0">
                <a:solidFill>
                  <a:srgbClr val="002060"/>
                </a:solidFill>
                <a:latin typeface="Calibri" panose="020F0502020204030204" pitchFamily="34" charset="0"/>
                <a:cs typeface="Calibri" panose="020F0502020204030204" pitchFamily="34" charset="0"/>
              </a:rPr>
              <a:t>petinšestdeset, sedemstoprvi, tri tisoč osemsto ena, 65., 5 000 000, dvestotriinsedemdeseti.</a:t>
            </a:r>
          </a:p>
          <a:p>
            <a:endParaRPr lang="sl-SI" sz="3200" dirty="0">
              <a:solidFill>
                <a:srgbClr val="002060"/>
              </a:solidFill>
              <a:latin typeface="Calibri" panose="020F0502020204030204" pitchFamily="34" charset="0"/>
              <a:cs typeface="Calibri" panose="020F0502020204030204" pitchFamily="34" charset="0"/>
            </a:endParaRPr>
          </a:p>
          <a:p>
            <a:endParaRPr lang="sl-SI" sz="3200" dirty="0">
              <a:solidFill>
                <a:srgbClr val="002060"/>
              </a:solidFill>
              <a:latin typeface="Calibri" panose="020F0502020204030204" pitchFamily="34" charset="0"/>
              <a:cs typeface="Calibri" panose="020F0502020204030204" pitchFamily="34" charset="0"/>
            </a:endParaRPr>
          </a:p>
          <a:p>
            <a:endParaRPr lang="sl-SI" dirty="0"/>
          </a:p>
        </p:txBody>
      </p:sp>
      <p:pic>
        <p:nvPicPr>
          <p:cNvPr id="3" name="Zvok 2">
            <a:hlinkClick r:id="" action="ppaction://media"/>
            <a:extLst>
              <a:ext uri="{FF2B5EF4-FFF2-40B4-BE49-F238E27FC236}">
                <a16:creationId xmlns:a16="http://schemas.microsoft.com/office/drawing/2014/main" id="{9966691A-7741-48F6-BA93-AD27ED51AE9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532971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31D27B3-78A6-4B97-93B9-8FB1D285EC3A}"/>
              </a:ext>
            </a:extLst>
          </p:cNvPr>
          <p:cNvSpPr>
            <a:spLocks noGrp="1"/>
          </p:cNvSpPr>
          <p:nvPr>
            <p:ph type="title"/>
          </p:nvPr>
        </p:nvSpPr>
        <p:spPr/>
        <p:txBody>
          <a:bodyPr/>
          <a:lstStyle/>
          <a:p>
            <a:r>
              <a:rPr lang="sl-SI" b="1" dirty="0">
                <a:solidFill>
                  <a:srgbClr val="FF0000"/>
                </a:solidFill>
                <a:latin typeface="Calibri" panose="020F0502020204030204" pitchFamily="34" charset="0"/>
                <a:cs typeface="Calibri" panose="020F0502020204030204" pitchFamily="34" charset="0"/>
              </a:rPr>
              <a:t>PREVERI PRAVILNOST SVOJIH ODGOVOROV.</a:t>
            </a:r>
          </a:p>
        </p:txBody>
      </p:sp>
      <p:graphicFrame>
        <p:nvGraphicFramePr>
          <p:cNvPr id="4" name="Tabela 4">
            <a:extLst>
              <a:ext uri="{FF2B5EF4-FFF2-40B4-BE49-F238E27FC236}">
                <a16:creationId xmlns:a16="http://schemas.microsoft.com/office/drawing/2014/main" id="{AAC58890-9318-4C8F-85D1-788FAD565C58}"/>
              </a:ext>
            </a:extLst>
          </p:cNvPr>
          <p:cNvGraphicFramePr>
            <a:graphicFrameLocks noGrp="1"/>
          </p:cNvGraphicFramePr>
          <p:nvPr>
            <p:ph idx="1"/>
            <p:extLst>
              <p:ext uri="{D42A27DB-BD31-4B8C-83A1-F6EECF244321}">
                <p14:modId xmlns:p14="http://schemas.microsoft.com/office/powerpoint/2010/main" val="925539498"/>
              </p:ext>
            </p:extLst>
          </p:nvPr>
        </p:nvGraphicFramePr>
        <p:xfrm>
          <a:off x="2047792" y="3820855"/>
          <a:ext cx="8915400" cy="2516445"/>
        </p:xfrm>
        <a:graphic>
          <a:graphicData uri="http://schemas.openxmlformats.org/drawingml/2006/table">
            <a:tbl>
              <a:tblPr firstRow="1" bandRow="1">
                <a:tableStyleId>{16D9F66E-5EB9-4882-86FB-DCBF35E3C3E4}</a:tableStyleId>
              </a:tblPr>
              <a:tblGrid>
                <a:gridCol w="4457700">
                  <a:extLst>
                    <a:ext uri="{9D8B030D-6E8A-4147-A177-3AD203B41FA5}">
                      <a16:colId xmlns:a16="http://schemas.microsoft.com/office/drawing/2014/main" val="614855762"/>
                    </a:ext>
                  </a:extLst>
                </a:gridCol>
                <a:gridCol w="4457700">
                  <a:extLst>
                    <a:ext uri="{9D8B030D-6E8A-4147-A177-3AD203B41FA5}">
                      <a16:colId xmlns:a16="http://schemas.microsoft.com/office/drawing/2014/main" val="1587886754"/>
                    </a:ext>
                  </a:extLst>
                </a:gridCol>
              </a:tblGrid>
              <a:tr h="779085">
                <a:tc>
                  <a:txBody>
                    <a:bodyPr/>
                    <a:lstStyle/>
                    <a:p>
                      <a:pPr algn="ctr"/>
                      <a:r>
                        <a:rPr lang="sl-SI" sz="3200" dirty="0">
                          <a:latin typeface="Calibri" panose="020F0502020204030204" pitchFamily="34" charset="0"/>
                          <a:cs typeface="Calibri" panose="020F0502020204030204" pitchFamily="34" charset="0"/>
                        </a:rPr>
                        <a:t>glavni števniki</a:t>
                      </a:r>
                    </a:p>
                  </a:txBody>
                  <a:tcPr/>
                </a:tc>
                <a:tc>
                  <a:txBody>
                    <a:bodyPr/>
                    <a:lstStyle/>
                    <a:p>
                      <a:pPr algn="ctr"/>
                      <a:r>
                        <a:rPr lang="sl-SI" sz="3200">
                          <a:latin typeface="Calibri" panose="020F0502020204030204" pitchFamily="34" charset="0"/>
                          <a:cs typeface="Calibri" panose="020F0502020204030204" pitchFamily="34" charset="0"/>
                        </a:rPr>
                        <a:t>vrstilni </a:t>
                      </a:r>
                      <a:r>
                        <a:rPr lang="sl-SI" sz="3200" dirty="0">
                          <a:latin typeface="Calibri" panose="020F0502020204030204" pitchFamily="34" charset="0"/>
                          <a:cs typeface="Calibri" panose="020F0502020204030204" pitchFamily="34" charset="0"/>
                        </a:rPr>
                        <a:t>števniki</a:t>
                      </a:r>
                    </a:p>
                  </a:txBody>
                  <a:tcPr/>
                </a:tc>
                <a:extLst>
                  <a:ext uri="{0D108BD9-81ED-4DB2-BD59-A6C34878D82A}">
                    <a16:rowId xmlns:a16="http://schemas.microsoft.com/office/drawing/2014/main" val="4242429033"/>
                  </a:ext>
                </a:extLst>
              </a:tr>
              <a:tr h="370840">
                <a:tc>
                  <a:txBody>
                    <a:bodyPr/>
                    <a:lstStyle/>
                    <a:p>
                      <a:pPr algn="ctr"/>
                      <a:r>
                        <a:rPr lang="sl-SI" sz="3200" dirty="0">
                          <a:latin typeface="Calibri" panose="020F0502020204030204" pitchFamily="34" charset="0"/>
                          <a:cs typeface="Calibri" panose="020F0502020204030204" pitchFamily="34" charset="0"/>
                        </a:rPr>
                        <a:t>petinšestdeset</a:t>
                      </a:r>
                    </a:p>
                  </a:txBody>
                  <a:tcPr/>
                </a:tc>
                <a:tc>
                  <a:txBody>
                    <a:bodyPr/>
                    <a:lstStyle/>
                    <a:p>
                      <a:pPr algn="ctr"/>
                      <a:r>
                        <a:rPr lang="sl-SI" sz="3200" dirty="0">
                          <a:latin typeface="Calibri" panose="020F0502020204030204" pitchFamily="34" charset="0"/>
                          <a:cs typeface="Calibri" panose="020F0502020204030204" pitchFamily="34" charset="0"/>
                        </a:rPr>
                        <a:t>sedemstoprvi</a:t>
                      </a:r>
                    </a:p>
                  </a:txBody>
                  <a:tcPr/>
                </a:tc>
                <a:extLst>
                  <a:ext uri="{0D108BD9-81ED-4DB2-BD59-A6C34878D82A}">
                    <a16:rowId xmlns:a16="http://schemas.microsoft.com/office/drawing/2014/main" val="4274793024"/>
                  </a:ext>
                </a:extLst>
              </a:tr>
              <a:tr h="370840">
                <a:tc>
                  <a:txBody>
                    <a:bodyPr/>
                    <a:lstStyle/>
                    <a:p>
                      <a:pPr algn="ctr"/>
                      <a:r>
                        <a:rPr lang="sl-SI" sz="3200" dirty="0">
                          <a:latin typeface="Calibri" panose="020F0502020204030204" pitchFamily="34" charset="0"/>
                          <a:cs typeface="Calibri" panose="020F0502020204030204" pitchFamily="34" charset="0"/>
                        </a:rPr>
                        <a:t>tri tisoč osemsto ena</a:t>
                      </a:r>
                    </a:p>
                  </a:txBody>
                  <a:tcPr/>
                </a:tc>
                <a:tc>
                  <a:txBody>
                    <a:bodyPr/>
                    <a:lstStyle/>
                    <a:p>
                      <a:pPr algn="ctr"/>
                      <a:r>
                        <a:rPr lang="sl-SI" sz="3200" dirty="0">
                          <a:latin typeface="Calibri" panose="020F0502020204030204" pitchFamily="34" charset="0"/>
                          <a:cs typeface="Calibri" panose="020F0502020204030204" pitchFamily="34" charset="0"/>
                        </a:rPr>
                        <a:t>65.</a:t>
                      </a:r>
                    </a:p>
                  </a:txBody>
                  <a:tcPr/>
                </a:tc>
                <a:extLst>
                  <a:ext uri="{0D108BD9-81ED-4DB2-BD59-A6C34878D82A}">
                    <a16:rowId xmlns:a16="http://schemas.microsoft.com/office/drawing/2014/main" val="4092635728"/>
                  </a:ext>
                </a:extLst>
              </a:tr>
              <a:tr h="370840">
                <a:tc>
                  <a:txBody>
                    <a:bodyPr/>
                    <a:lstStyle/>
                    <a:p>
                      <a:pPr algn="ctr"/>
                      <a:r>
                        <a:rPr lang="sl-SI" sz="3200" dirty="0">
                          <a:latin typeface="Calibri" panose="020F0502020204030204" pitchFamily="34" charset="0"/>
                          <a:cs typeface="Calibri" panose="020F0502020204030204" pitchFamily="34" charset="0"/>
                        </a:rPr>
                        <a:t>5 000 000</a:t>
                      </a:r>
                    </a:p>
                  </a:txBody>
                  <a:tcPr/>
                </a:tc>
                <a:tc>
                  <a:txBody>
                    <a:bodyPr/>
                    <a:lstStyle/>
                    <a:p>
                      <a:pPr algn="ctr"/>
                      <a:r>
                        <a:rPr lang="sl-SI" sz="3200" dirty="0">
                          <a:latin typeface="Calibri" panose="020F0502020204030204" pitchFamily="34" charset="0"/>
                          <a:cs typeface="Calibri" panose="020F0502020204030204" pitchFamily="34" charset="0"/>
                        </a:rPr>
                        <a:t>dvestotriinsedemdeseti</a:t>
                      </a:r>
                    </a:p>
                  </a:txBody>
                  <a:tcPr/>
                </a:tc>
                <a:extLst>
                  <a:ext uri="{0D108BD9-81ED-4DB2-BD59-A6C34878D82A}">
                    <a16:rowId xmlns:a16="http://schemas.microsoft.com/office/drawing/2014/main" val="3458295897"/>
                  </a:ext>
                </a:extLst>
              </a:tr>
            </a:tbl>
          </a:graphicData>
        </a:graphic>
      </p:graphicFrame>
      <p:sp>
        <p:nvSpPr>
          <p:cNvPr id="6" name="PoljeZBesedilom 5">
            <a:extLst>
              <a:ext uri="{FF2B5EF4-FFF2-40B4-BE49-F238E27FC236}">
                <a16:creationId xmlns:a16="http://schemas.microsoft.com/office/drawing/2014/main" id="{06477B2F-FDDA-4A29-8739-EA6EED977812}"/>
              </a:ext>
            </a:extLst>
          </p:cNvPr>
          <p:cNvSpPr txBox="1"/>
          <p:nvPr/>
        </p:nvSpPr>
        <p:spPr>
          <a:xfrm>
            <a:off x="2047792" y="1479884"/>
            <a:ext cx="8911687" cy="1569660"/>
          </a:xfrm>
          <a:prstGeom prst="rect">
            <a:avLst/>
          </a:prstGeom>
          <a:noFill/>
        </p:spPr>
        <p:txBody>
          <a:bodyPr wrap="square" rtlCol="0">
            <a:spAutoFit/>
          </a:bodyPr>
          <a:lstStyle/>
          <a:p>
            <a:endParaRPr lang="sl-SI" sz="3200" dirty="0">
              <a:solidFill>
                <a:srgbClr val="002060"/>
              </a:solidFill>
              <a:latin typeface="Calibri" panose="020F0502020204030204" pitchFamily="34" charset="0"/>
              <a:cs typeface="Calibri" panose="020F0502020204030204" pitchFamily="34" charset="0"/>
            </a:endParaRPr>
          </a:p>
          <a:p>
            <a:r>
              <a:rPr lang="sl-SI" sz="3200" dirty="0">
                <a:solidFill>
                  <a:srgbClr val="002060"/>
                </a:solidFill>
                <a:latin typeface="Calibri" panose="020F0502020204030204" pitchFamily="34" charset="0"/>
                <a:cs typeface="Calibri" panose="020F0502020204030204" pitchFamily="34" charset="0"/>
              </a:rPr>
              <a:t>petinšestdeset, sedemstoprvi, tri tisoč osemsto ena, 65., 5 000 000, dvestotriinsedemdeseti.</a:t>
            </a:r>
          </a:p>
        </p:txBody>
      </p:sp>
      <p:pic>
        <p:nvPicPr>
          <p:cNvPr id="10" name="Zvok 9">
            <a:hlinkClick r:id="" action="ppaction://media"/>
            <a:extLst>
              <a:ext uri="{FF2B5EF4-FFF2-40B4-BE49-F238E27FC236}">
                <a16:creationId xmlns:a16="http://schemas.microsoft.com/office/drawing/2014/main" id="{806F83D1-F934-4DEE-A7A8-4E9502056BF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869103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04AA47-86D4-4675-9278-4E1717EACE79}"/>
              </a:ext>
            </a:extLst>
          </p:cNvPr>
          <p:cNvSpPr>
            <a:spLocks noGrp="1"/>
          </p:cNvSpPr>
          <p:nvPr>
            <p:ph type="title"/>
          </p:nvPr>
        </p:nvSpPr>
        <p:spPr>
          <a:xfrm>
            <a:off x="1850803" y="357810"/>
            <a:ext cx="8911687" cy="628780"/>
          </a:xfrm>
        </p:spPr>
        <p:txBody>
          <a:bodyPr>
            <a:noAutofit/>
          </a:bodyPr>
          <a:lstStyle/>
          <a:p>
            <a:r>
              <a:rPr lang="sl-SI" b="1" dirty="0">
                <a:solidFill>
                  <a:srgbClr val="FF0000"/>
                </a:solidFill>
                <a:latin typeface="Calibri" panose="020F0502020204030204" pitchFamily="34" charset="0"/>
                <a:cs typeface="Calibri" panose="020F0502020204030204" pitchFamily="34" charset="0"/>
              </a:rPr>
              <a:t>OGLEJ SI BANČNI OBRAZEC.</a:t>
            </a:r>
            <a:br>
              <a:rPr lang="sl-SI" b="1" dirty="0">
                <a:solidFill>
                  <a:srgbClr val="FF0000"/>
                </a:solidFill>
                <a:latin typeface="Calibri" panose="020F0502020204030204" pitchFamily="34" charset="0"/>
                <a:cs typeface="Calibri" panose="020F0502020204030204" pitchFamily="34" charset="0"/>
              </a:rPr>
            </a:br>
            <a:endParaRPr lang="sl-SI" b="1" dirty="0">
              <a:solidFill>
                <a:srgbClr val="FF0000"/>
              </a:solidFill>
              <a:latin typeface="Calibri" panose="020F0502020204030204" pitchFamily="34" charset="0"/>
              <a:cs typeface="Calibri" panose="020F0502020204030204" pitchFamily="34" charset="0"/>
            </a:endParaRPr>
          </a:p>
        </p:txBody>
      </p:sp>
      <p:pic>
        <p:nvPicPr>
          <p:cNvPr id="4" name="Označba mesta vsebine 3">
            <a:extLst>
              <a:ext uri="{FF2B5EF4-FFF2-40B4-BE49-F238E27FC236}">
                <a16:creationId xmlns:a16="http://schemas.microsoft.com/office/drawing/2014/main" id="{CE2928DF-9169-4406-83FA-514E8BC7E66A}"/>
              </a:ext>
            </a:extLst>
          </p:cNvPr>
          <p:cNvPicPr>
            <a:picLocks noGrp="1" noChangeAspect="1"/>
          </p:cNvPicPr>
          <p:nvPr>
            <p:ph idx="1"/>
          </p:nvPr>
        </p:nvPicPr>
        <p:blipFill>
          <a:blip r:embed="rId4"/>
          <a:stretch>
            <a:fillRect/>
          </a:stretch>
        </p:blipFill>
        <p:spPr>
          <a:xfrm>
            <a:off x="1168561" y="2035988"/>
            <a:ext cx="7107666" cy="4464202"/>
          </a:xfrm>
          <a:prstGeom prst="rect">
            <a:avLst/>
          </a:prstGeom>
        </p:spPr>
      </p:pic>
      <p:sp>
        <p:nvSpPr>
          <p:cNvPr id="5" name="PoljeZBesedilom 4">
            <a:extLst>
              <a:ext uri="{FF2B5EF4-FFF2-40B4-BE49-F238E27FC236}">
                <a16:creationId xmlns:a16="http://schemas.microsoft.com/office/drawing/2014/main" id="{FD2BCD93-D128-4320-ACD6-E7CCA97DF320}"/>
              </a:ext>
            </a:extLst>
          </p:cNvPr>
          <p:cNvSpPr txBox="1"/>
          <p:nvPr/>
        </p:nvSpPr>
        <p:spPr>
          <a:xfrm>
            <a:off x="1046746" y="1148406"/>
            <a:ext cx="10106527" cy="830997"/>
          </a:xfrm>
          <a:prstGeom prst="rect">
            <a:avLst/>
          </a:prstGeom>
          <a:noFill/>
        </p:spPr>
        <p:txBody>
          <a:bodyPr wrap="square" rtlCol="0">
            <a:spAutoFit/>
          </a:bodyPr>
          <a:lstStyle/>
          <a:p>
            <a:r>
              <a:rPr lang="sl-SI" sz="2400" b="1" dirty="0">
                <a:solidFill>
                  <a:srgbClr val="002060"/>
                </a:solidFill>
                <a:latin typeface="Calibri" panose="020F0502020204030204" pitchFamily="34" charset="0"/>
                <a:ea typeface="+mj-ea"/>
                <a:cs typeface="Calibri" panose="020F0502020204030204" pitchFamily="34" charset="0"/>
              </a:rPr>
              <a:t>Poišči podatek, koliko denarja je dvignil imetnik s svojega bančnega računa. Števnik s številko in besedo napiši v zvezek. Kateri števniki si napisal?</a:t>
            </a:r>
            <a:endParaRPr lang="sl-SI" sz="2400" dirty="0">
              <a:solidFill>
                <a:srgbClr val="002060"/>
              </a:solidFill>
              <a:latin typeface="Calibri" panose="020F0502020204030204" pitchFamily="34" charset="0"/>
              <a:cs typeface="Calibri" panose="020F0502020204030204" pitchFamily="34" charset="0"/>
            </a:endParaRPr>
          </a:p>
        </p:txBody>
      </p:sp>
      <p:sp>
        <p:nvSpPr>
          <p:cNvPr id="6" name="PoljeZBesedilom 5">
            <a:extLst>
              <a:ext uri="{FF2B5EF4-FFF2-40B4-BE49-F238E27FC236}">
                <a16:creationId xmlns:a16="http://schemas.microsoft.com/office/drawing/2014/main" id="{5AAAD252-7A96-468D-AC78-D4625B583C50}"/>
              </a:ext>
            </a:extLst>
          </p:cNvPr>
          <p:cNvSpPr txBox="1"/>
          <p:nvPr/>
        </p:nvSpPr>
        <p:spPr>
          <a:xfrm>
            <a:off x="8867274" y="2375263"/>
            <a:ext cx="2719137" cy="3785652"/>
          </a:xfrm>
          <a:prstGeom prst="rect">
            <a:avLst/>
          </a:prstGeom>
          <a:noFill/>
        </p:spPr>
        <p:txBody>
          <a:bodyPr wrap="square" rtlCol="0">
            <a:spAutoFit/>
          </a:bodyPr>
          <a:lstStyle/>
          <a:p>
            <a:pPr lvl="0"/>
            <a:r>
              <a:rPr lang="sl-SI" sz="2400" b="1" dirty="0">
                <a:solidFill>
                  <a:srgbClr val="002060"/>
                </a:solidFill>
                <a:latin typeface="Calibri" panose="020F0502020204030204" pitchFamily="34" charset="0"/>
                <a:cs typeface="Calibri" panose="020F0502020204030204" pitchFamily="34" charset="0"/>
              </a:rPr>
              <a:t>Poišči podatek, katerega datuma je dvignil imetnik s svojega bančnega računa dvignil denar. Števnik s številko in besedo napiši v zvezek. Katere števnike si napisal?</a:t>
            </a:r>
            <a:endParaRPr lang="sl-SI" sz="2400" dirty="0">
              <a:solidFill>
                <a:srgbClr val="002060"/>
              </a:solidFill>
              <a:latin typeface="Calibri" panose="020F0502020204030204" pitchFamily="34" charset="0"/>
              <a:cs typeface="Calibri" panose="020F0502020204030204" pitchFamily="34" charset="0"/>
            </a:endParaRPr>
          </a:p>
        </p:txBody>
      </p:sp>
      <p:pic>
        <p:nvPicPr>
          <p:cNvPr id="10" name="Zvok 9">
            <a:hlinkClick r:id="" action="ppaction://media"/>
            <a:extLst>
              <a:ext uri="{FF2B5EF4-FFF2-40B4-BE49-F238E27FC236}">
                <a16:creationId xmlns:a16="http://schemas.microsoft.com/office/drawing/2014/main" id="{87364B09-DC91-457A-8605-8CABDF5C824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333295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04AA47-86D4-4675-9278-4E1717EACE79}"/>
              </a:ext>
            </a:extLst>
          </p:cNvPr>
          <p:cNvSpPr>
            <a:spLocks noGrp="1"/>
          </p:cNvSpPr>
          <p:nvPr>
            <p:ph type="title"/>
          </p:nvPr>
        </p:nvSpPr>
        <p:spPr>
          <a:xfrm>
            <a:off x="1850803" y="357810"/>
            <a:ext cx="8911687" cy="628780"/>
          </a:xfrm>
        </p:spPr>
        <p:txBody>
          <a:bodyPr>
            <a:noAutofit/>
          </a:bodyPr>
          <a:lstStyle/>
          <a:p>
            <a:r>
              <a:rPr lang="sl-SI" b="1" dirty="0">
                <a:solidFill>
                  <a:srgbClr val="FF0000"/>
                </a:solidFill>
                <a:latin typeface="Calibri" panose="020F0502020204030204" pitchFamily="34" charset="0"/>
                <a:cs typeface="Calibri" panose="020F0502020204030204" pitchFamily="34" charset="0"/>
              </a:rPr>
              <a:t>TU SO REŠITVE.</a:t>
            </a:r>
          </a:p>
        </p:txBody>
      </p:sp>
      <p:pic>
        <p:nvPicPr>
          <p:cNvPr id="4" name="Označba mesta vsebine 3">
            <a:extLst>
              <a:ext uri="{FF2B5EF4-FFF2-40B4-BE49-F238E27FC236}">
                <a16:creationId xmlns:a16="http://schemas.microsoft.com/office/drawing/2014/main" id="{CE2928DF-9169-4406-83FA-514E8BC7E66A}"/>
              </a:ext>
            </a:extLst>
          </p:cNvPr>
          <p:cNvPicPr>
            <a:picLocks noGrp="1" noChangeAspect="1"/>
          </p:cNvPicPr>
          <p:nvPr>
            <p:ph idx="1"/>
          </p:nvPr>
        </p:nvPicPr>
        <p:blipFill>
          <a:blip r:embed="rId4"/>
          <a:stretch>
            <a:fillRect/>
          </a:stretch>
        </p:blipFill>
        <p:spPr>
          <a:xfrm>
            <a:off x="987408" y="2035988"/>
            <a:ext cx="7107666" cy="4464202"/>
          </a:xfrm>
          <a:prstGeom prst="rect">
            <a:avLst/>
          </a:prstGeom>
        </p:spPr>
      </p:pic>
      <p:cxnSp>
        <p:nvCxnSpPr>
          <p:cNvPr id="7" name="Raven puščični povezovalnik 6">
            <a:extLst>
              <a:ext uri="{FF2B5EF4-FFF2-40B4-BE49-F238E27FC236}">
                <a16:creationId xmlns:a16="http://schemas.microsoft.com/office/drawing/2014/main" id="{A9D24BC8-DE1F-41EE-BB60-B8720E835F7D}"/>
              </a:ext>
            </a:extLst>
          </p:cNvPr>
          <p:cNvCxnSpPr>
            <a:cxnSpLocks/>
          </p:cNvCxnSpPr>
          <p:nvPr/>
        </p:nvCxnSpPr>
        <p:spPr>
          <a:xfrm flipV="1">
            <a:off x="7298422" y="1585520"/>
            <a:ext cx="906011" cy="1903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Raven puščični povezovalnik 8">
            <a:extLst>
              <a:ext uri="{FF2B5EF4-FFF2-40B4-BE49-F238E27FC236}">
                <a16:creationId xmlns:a16="http://schemas.microsoft.com/office/drawing/2014/main" id="{B9EE3B0E-2697-41CC-AA8C-7A70C909F733}"/>
              </a:ext>
            </a:extLst>
          </p:cNvPr>
          <p:cNvCxnSpPr>
            <a:cxnSpLocks/>
          </p:cNvCxnSpPr>
          <p:nvPr/>
        </p:nvCxnSpPr>
        <p:spPr>
          <a:xfrm flipV="1">
            <a:off x="7365534" y="1585519"/>
            <a:ext cx="910693" cy="3967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PoljeZBesedilom 12">
            <a:extLst>
              <a:ext uri="{FF2B5EF4-FFF2-40B4-BE49-F238E27FC236}">
                <a16:creationId xmlns:a16="http://schemas.microsoft.com/office/drawing/2014/main" id="{FC019836-8262-4F9F-BF8C-B25111BABBFC}"/>
              </a:ext>
            </a:extLst>
          </p:cNvPr>
          <p:cNvSpPr txBox="1"/>
          <p:nvPr/>
        </p:nvSpPr>
        <p:spPr>
          <a:xfrm>
            <a:off x="6518246" y="562062"/>
            <a:ext cx="5385732" cy="830997"/>
          </a:xfrm>
          <a:prstGeom prst="rect">
            <a:avLst/>
          </a:prstGeom>
          <a:noFill/>
        </p:spPr>
        <p:txBody>
          <a:bodyPr wrap="square" rtlCol="0">
            <a:spAutoFit/>
          </a:bodyPr>
          <a:lstStyle/>
          <a:p>
            <a:r>
              <a:rPr lang="sl-SI" sz="2400" dirty="0">
                <a:latin typeface="Calibri" panose="020F0502020204030204" pitchFamily="34" charset="0"/>
                <a:cs typeface="Calibri" panose="020F0502020204030204" pitchFamily="34" charset="0"/>
              </a:rPr>
              <a:t>Dvignil je 635 (šeststo petintrideset) EUR. </a:t>
            </a:r>
          </a:p>
          <a:p>
            <a:r>
              <a:rPr lang="sl-SI" sz="2400" dirty="0">
                <a:latin typeface="Calibri" panose="020F0502020204030204" pitchFamily="34" charset="0"/>
                <a:cs typeface="Calibri" panose="020F0502020204030204" pitchFamily="34" charset="0"/>
              </a:rPr>
              <a:t>To je glavni števnik.</a:t>
            </a:r>
          </a:p>
        </p:txBody>
      </p:sp>
      <p:cxnSp>
        <p:nvCxnSpPr>
          <p:cNvPr id="15" name="Raven puščični povezovalnik 14">
            <a:extLst>
              <a:ext uri="{FF2B5EF4-FFF2-40B4-BE49-F238E27FC236}">
                <a16:creationId xmlns:a16="http://schemas.microsoft.com/office/drawing/2014/main" id="{FEED2437-5D54-46B3-945D-503E2C577E8D}"/>
              </a:ext>
            </a:extLst>
          </p:cNvPr>
          <p:cNvCxnSpPr>
            <a:cxnSpLocks/>
          </p:cNvCxnSpPr>
          <p:nvPr/>
        </p:nvCxnSpPr>
        <p:spPr>
          <a:xfrm>
            <a:off x="3489820" y="2449585"/>
            <a:ext cx="4655890" cy="1557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Raven puščični povezovalnik 16">
            <a:extLst>
              <a:ext uri="{FF2B5EF4-FFF2-40B4-BE49-F238E27FC236}">
                <a16:creationId xmlns:a16="http://schemas.microsoft.com/office/drawing/2014/main" id="{4123C873-C41A-4BE3-8CF1-4672D8F95C90}"/>
              </a:ext>
            </a:extLst>
          </p:cNvPr>
          <p:cNvCxnSpPr>
            <a:cxnSpLocks/>
          </p:cNvCxnSpPr>
          <p:nvPr/>
        </p:nvCxnSpPr>
        <p:spPr>
          <a:xfrm flipV="1">
            <a:off x="3548543" y="4570970"/>
            <a:ext cx="4794796" cy="1473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PoljeZBesedilom 18">
            <a:extLst>
              <a:ext uri="{FF2B5EF4-FFF2-40B4-BE49-F238E27FC236}">
                <a16:creationId xmlns:a16="http://schemas.microsoft.com/office/drawing/2014/main" id="{8E295981-197D-4E6B-8418-F05CD37C1453}"/>
              </a:ext>
            </a:extLst>
          </p:cNvPr>
          <p:cNvSpPr txBox="1"/>
          <p:nvPr/>
        </p:nvSpPr>
        <p:spPr>
          <a:xfrm>
            <a:off x="8360117" y="3228493"/>
            <a:ext cx="3720030" cy="1938992"/>
          </a:xfrm>
          <a:prstGeom prst="rect">
            <a:avLst/>
          </a:prstGeom>
          <a:noFill/>
        </p:spPr>
        <p:txBody>
          <a:bodyPr wrap="square" rtlCol="0">
            <a:spAutoFit/>
          </a:bodyPr>
          <a:lstStyle/>
          <a:p>
            <a:r>
              <a:rPr lang="sl-SI" sz="2400" dirty="0">
                <a:latin typeface="Calibri" panose="020F0502020204030204" pitchFamily="34" charset="0"/>
                <a:cs typeface="Calibri" panose="020F0502020204030204" pitchFamily="34" charset="0"/>
              </a:rPr>
              <a:t>Denar je dvignil 15. (petnajstega) 9. (devetega) </a:t>
            </a:r>
          </a:p>
          <a:p>
            <a:r>
              <a:rPr lang="sl-SI" sz="2400" dirty="0">
                <a:latin typeface="Calibri" panose="020F0502020204030204" pitchFamily="34" charset="0"/>
                <a:cs typeface="Calibri" panose="020F0502020204030204" pitchFamily="34" charset="0"/>
              </a:rPr>
              <a:t>2014 (dva tisoč štirinajst).</a:t>
            </a:r>
          </a:p>
          <a:p>
            <a:r>
              <a:rPr lang="sl-SI" sz="2400" dirty="0">
                <a:latin typeface="Calibri" panose="020F0502020204030204" pitchFamily="34" charset="0"/>
                <a:cs typeface="Calibri" panose="020F0502020204030204" pitchFamily="34" charset="0"/>
              </a:rPr>
              <a:t>Prva dva števnika sta vrstilna, tretji pa je glavni.</a:t>
            </a:r>
          </a:p>
        </p:txBody>
      </p:sp>
      <p:pic>
        <p:nvPicPr>
          <p:cNvPr id="25" name="Zvok 24">
            <a:hlinkClick r:id="" action="ppaction://media"/>
            <a:extLst>
              <a:ext uri="{FF2B5EF4-FFF2-40B4-BE49-F238E27FC236}">
                <a16:creationId xmlns:a16="http://schemas.microsoft.com/office/drawing/2014/main" id="{8E5E69E1-3CD2-4B30-A2D7-A0E39A31935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5840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ELICITATIONS - CNSJ-Réunion : Club de Natation - SAINT-JOSEPH 97480">
            <a:extLst>
              <a:ext uri="{FF2B5EF4-FFF2-40B4-BE49-F238E27FC236}">
                <a16:creationId xmlns:a16="http://schemas.microsoft.com/office/drawing/2014/main" id="{38ABB4A1-A41F-495B-9E69-7F43ACC77C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1442" y="379455"/>
            <a:ext cx="6345405" cy="5392695"/>
          </a:xfrm>
          <a:prstGeom prst="rect">
            <a:avLst/>
          </a:prstGeom>
          <a:noFill/>
          <a:extLst>
            <a:ext uri="{909E8E84-426E-40DD-AFC4-6F175D3DCCD1}">
              <a14:hiddenFill xmlns:a14="http://schemas.microsoft.com/office/drawing/2010/main">
                <a:solidFill>
                  <a:srgbClr val="FFFFFF"/>
                </a:solidFill>
              </a14:hiddenFill>
            </a:ext>
          </a:extLst>
        </p:spPr>
      </p:pic>
      <p:sp>
        <p:nvSpPr>
          <p:cNvPr id="3" name="Oblak 2">
            <a:extLst>
              <a:ext uri="{FF2B5EF4-FFF2-40B4-BE49-F238E27FC236}">
                <a16:creationId xmlns:a16="http://schemas.microsoft.com/office/drawing/2014/main" id="{1006A2A7-039B-4FAB-871A-EE0A9D5D0410}"/>
              </a:ext>
            </a:extLst>
          </p:cNvPr>
          <p:cNvSpPr/>
          <p:nvPr/>
        </p:nvSpPr>
        <p:spPr>
          <a:xfrm>
            <a:off x="6990348" y="842210"/>
            <a:ext cx="4572000" cy="4150895"/>
          </a:xfrm>
          <a:prstGeom prst="cloud">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l-SI" sz="4000" dirty="0">
                <a:latin typeface="Calibri" panose="020F0502020204030204" pitchFamily="34" charset="0"/>
                <a:cs typeface="Calibri" panose="020F0502020204030204" pitchFamily="34" charset="0"/>
              </a:rPr>
              <a:t>USPELO TI JE. </a:t>
            </a:r>
          </a:p>
          <a:p>
            <a:pPr algn="ctr"/>
            <a:r>
              <a:rPr lang="sl-SI" sz="4000" dirty="0">
                <a:latin typeface="Calibri" panose="020F0502020204030204" pitchFamily="34" charset="0"/>
                <a:cs typeface="Calibri" panose="020F0502020204030204" pitchFamily="34" charset="0"/>
              </a:rPr>
              <a:t>ŠTEVNIKI SO ZATE MALA MALICA.</a:t>
            </a:r>
          </a:p>
        </p:txBody>
      </p:sp>
      <p:pic>
        <p:nvPicPr>
          <p:cNvPr id="4" name="Zvok 3">
            <a:hlinkClick r:id="" action="ppaction://media"/>
            <a:extLst>
              <a:ext uri="{FF2B5EF4-FFF2-40B4-BE49-F238E27FC236}">
                <a16:creationId xmlns:a16="http://schemas.microsoft.com/office/drawing/2014/main" id="{DC0042E9-EB48-4166-9195-0EF640158CB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861594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BACAD98-95CD-4171-8A2D-883B684AFBCD}"/>
              </a:ext>
            </a:extLst>
          </p:cNvPr>
          <p:cNvSpPr>
            <a:spLocks noGrp="1"/>
          </p:cNvSpPr>
          <p:nvPr>
            <p:ph type="title"/>
          </p:nvPr>
        </p:nvSpPr>
        <p:spPr>
          <a:xfrm>
            <a:off x="1684421" y="624110"/>
            <a:ext cx="9820191" cy="699364"/>
          </a:xfrm>
        </p:spPr>
        <p:txBody>
          <a:bodyPr/>
          <a:lstStyle/>
          <a:p>
            <a:r>
              <a:rPr lang="sl-SI" b="1" dirty="0">
                <a:solidFill>
                  <a:srgbClr val="FF0000"/>
                </a:solidFill>
                <a:latin typeface="Calibri" panose="020F0502020204030204" pitchFamily="34" charset="0"/>
                <a:cs typeface="Calibri" panose="020F0502020204030204" pitchFamily="34" charset="0"/>
              </a:rPr>
              <a:t>PREBERI BESEDILO.</a:t>
            </a:r>
          </a:p>
        </p:txBody>
      </p:sp>
      <p:sp>
        <p:nvSpPr>
          <p:cNvPr id="5" name="Označba mesta vsebine 4">
            <a:extLst>
              <a:ext uri="{FF2B5EF4-FFF2-40B4-BE49-F238E27FC236}">
                <a16:creationId xmlns:a16="http://schemas.microsoft.com/office/drawing/2014/main" id="{3DD7DC3B-045E-4F9D-89DF-DABABECC9787}"/>
              </a:ext>
            </a:extLst>
          </p:cNvPr>
          <p:cNvSpPr>
            <a:spLocks noGrp="1"/>
          </p:cNvSpPr>
          <p:nvPr>
            <p:ph idx="1"/>
          </p:nvPr>
        </p:nvSpPr>
        <p:spPr>
          <a:xfrm>
            <a:off x="1287379" y="1323474"/>
            <a:ext cx="10217233" cy="5218567"/>
          </a:xfrm>
        </p:spPr>
        <p:txBody>
          <a:bodyPr>
            <a:normAutofit fontScale="92500" lnSpcReduction="10000"/>
          </a:bodyPr>
          <a:lstStyle/>
          <a:p>
            <a:pPr marL="0" indent="0">
              <a:lnSpc>
                <a:spcPct val="107000"/>
              </a:lnSpc>
              <a:spcAft>
                <a:spcPts val="805"/>
              </a:spcAft>
              <a:buNone/>
            </a:pPr>
            <a:r>
              <a:rPr lang="sl-SI" sz="2100" b="1" kern="1800" dirty="0">
                <a:solidFill>
                  <a:srgbClr val="002060"/>
                </a:solidFill>
                <a:latin typeface="Calibri" panose="020F0502020204030204" pitchFamily="34" charset="0"/>
                <a:ea typeface="Times New Roman" panose="02020603050405020304" pitchFamily="18" charset="0"/>
                <a:cs typeface="Calibri" panose="020F0502020204030204" pitchFamily="34" charset="0"/>
              </a:rPr>
              <a:t>Skoki z roba vesolja </a:t>
            </a:r>
            <a:endParaRPr lang="sl-SI" sz="21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ts val="1950"/>
              </a:lnSpc>
              <a:spcAft>
                <a:spcPts val="800"/>
              </a:spcAft>
              <a:buNone/>
            </a:pPr>
            <a:r>
              <a:rPr lang="sl-SI" sz="2100" dirty="0">
                <a:solidFill>
                  <a:srgbClr val="002060"/>
                </a:solidFill>
                <a:latin typeface="Calibri" panose="020F0502020204030204" pitchFamily="34" charset="0"/>
                <a:ea typeface="Times New Roman" panose="02020603050405020304" pitchFamily="18" charset="0"/>
                <a:cs typeface="Calibri" panose="020F0502020204030204" pitchFamily="34" charset="0"/>
              </a:rPr>
              <a:t>Ko je Felix </a:t>
            </a:r>
            <a:r>
              <a:rPr lang="sl-SI" sz="21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Baumgartner</a:t>
            </a:r>
            <a:r>
              <a:rPr lang="sl-SI" sz="21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14. 10. 2012 skočil z roba vesolja in z nadzvočno hitrostjo oddrvel proti Zemlji, ga je pred televizijskimi ekrani in prek spleta v živo spremljalo sedem milijonov ljudi. Projekt je organizatorje stal 50 milijonov evrov.</a:t>
            </a:r>
            <a:endParaRPr lang="sl-SI" sz="21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ts val="1950"/>
              </a:lnSpc>
              <a:spcAft>
                <a:spcPts val="800"/>
              </a:spcAft>
              <a:buNone/>
            </a:pPr>
            <a:r>
              <a:rPr lang="sl-SI" sz="2100" dirty="0">
                <a:solidFill>
                  <a:srgbClr val="002060"/>
                </a:solidFill>
                <a:latin typeface="Calibri" panose="020F0502020204030204" pitchFamily="34" charset="0"/>
                <a:ea typeface="Calibri" panose="020F0502020204030204" pitchFamily="34" charset="0"/>
                <a:cs typeface="Calibri" panose="020F0502020204030204" pitchFamily="34" charset="0"/>
              </a:rPr>
              <a:t>»Neustrašni Felix« je sprva načrtoval skok z višine 37.000 m, a se je ob dogodku povzpel na višino 39.045 metrov. Potovanje do omenjene višine v kapsuli, pritrjeni na helijev balon s prostornino 850.000 kubičnih metrov, je trajalo okoli 2 uri in 20 minut. Pred skokom je moral uravnati pritisk v obleki in v kapsuli. Skok so mu omogočili vetrovi, ki niso presegli hitrosti 3,2 kilometra na uro. Naposled je moral le odpreti vrata in skočiti v neznano. Po približno 30 sekundah naj bi mu uspelo doseči hitrost 1342 kilometrov na uro in s tem hitrost zvoka na tisti višini. Prosto je padal 4 minute in 19 sekund. </a:t>
            </a:r>
          </a:p>
          <a:p>
            <a:pPr marL="0" indent="0" algn="just">
              <a:lnSpc>
                <a:spcPts val="1950"/>
              </a:lnSpc>
              <a:spcAft>
                <a:spcPts val="800"/>
              </a:spcAft>
              <a:buNone/>
            </a:pPr>
            <a:r>
              <a:rPr lang="sl-SI" sz="2100" dirty="0">
                <a:solidFill>
                  <a:srgbClr val="002060"/>
                </a:solidFill>
                <a:latin typeface="Calibri" panose="020F0502020204030204" pitchFamily="34" charset="0"/>
                <a:ea typeface="Calibri" panose="020F0502020204030204" pitchFamily="34" charset="0"/>
                <a:cs typeface="Calibri" panose="020F0502020204030204" pitchFamily="34" charset="0"/>
              </a:rPr>
              <a:t>Podrl je tri svetovne rekorde: rekord skoka z najvišje višine, je prvi človek, ki mu je uspelo prebiti zvočni zid, hkrati pa je bil njegov prosti pad najhitrejši. Želel je doseči tudi nov rekord za najdaljši prosti pad, vendar se je njegovo padalo odprlo 15 sekund prehitro.  Vseeno je po petih letih priprav varno pristal. </a:t>
            </a:r>
          </a:p>
          <a:p>
            <a:pPr marL="0" indent="0" algn="just">
              <a:lnSpc>
                <a:spcPts val="1950"/>
              </a:lnSpc>
              <a:spcAft>
                <a:spcPts val="800"/>
              </a:spcAft>
              <a:buNone/>
            </a:pPr>
            <a:r>
              <a:rPr lang="sl-SI" sz="2100" dirty="0">
                <a:solidFill>
                  <a:srgbClr val="002060"/>
                </a:solidFill>
                <a:latin typeface="Calibri" panose="020F0502020204030204" pitchFamily="34" charset="0"/>
                <a:ea typeface="Times New Roman" panose="02020603050405020304" pitchFamily="18" charset="0"/>
                <a:cs typeface="Calibri" panose="020F0502020204030204" pitchFamily="34" charset="0"/>
              </a:rPr>
              <a:t>Felixov rekord je čez 2 leti presegel podpredsednik spletnega velika Google Alan </a:t>
            </a:r>
            <a:r>
              <a:rPr lang="sl-SI" sz="21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Eustace</a:t>
            </a:r>
            <a:r>
              <a:rPr lang="sl-SI" sz="21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ki je skočil proti Zemlji z višine 41.575 metrov in prosto padal </a:t>
            </a:r>
            <a:r>
              <a:rPr lang="sl-SI" sz="2100" dirty="0">
                <a:solidFill>
                  <a:srgbClr val="002060"/>
                </a:solidFill>
                <a:latin typeface="Calibri" panose="020F0502020204030204" pitchFamily="34" charset="0"/>
                <a:cs typeface="Calibri" panose="020F0502020204030204" pitchFamily="34" charset="0"/>
              </a:rPr>
              <a:t>kar 37.617 metrov. </a:t>
            </a:r>
            <a:r>
              <a:rPr lang="sl-SI" sz="21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endParaRPr lang="sl-SI" sz="21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sl-SI" dirty="0"/>
          </a:p>
        </p:txBody>
      </p:sp>
      <p:pic>
        <p:nvPicPr>
          <p:cNvPr id="4" name="Zvok 3">
            <a:hlinkClick r:id="" action="ppaction://media"/>
            <a:extLst>
              <a:ext uri="{FF2B5EF4-FFF2-40B4-BE49-F238E27FC236}">
                <a16:creationId xmlns:a16="http://schemas.microsoft.com/office/drawing/2014/main" id="{9106CA8F-2EC8-4B03-86A6-853775468F8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177186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3830409-FD79-4E51-AF4E-247710F7C155}"/>
              </a:ext>
            </a:extLst>
          </p:cNvPr>
          <p:cNvSpPr>
            <a:spLocks noGrp="1"/>
          </p:cNvSpPr>
          <p:nvPr>
            <p:ph type="title"/>
          </p:nvPr>
        </p:nvSpPr>
        <p:spPr>
          <a:xfrm>
            <a:off x="1913021" y="624110"/>
            <a:ext cx="9591591" cy="1280890"/>
          </a:xfrm>
        </p:spPr>
        <p:txBody>
          <a:bodyPr>
            <a:normAutofit fontScale="90000"/>
          </a:bodyPr>
          <a:lstStyle/>
          <a:p>
            <a:r>
              <a:rPr lang="sl-SI" sz="4000" b="1" dirty="0">
                <a:solidFill>
                  <a:srgbClr val="FF0000"/>
                </a:solidFill>
                <a:latin typeface="Calibri" panose="020F0502020204030204" pitchFamily="34" charset="0"/>
                <a:cs typeface="Calibri" panose="020F0502020204030204" pitchFamily="34" charset="0"/>
              </a:rPr>
              <a:t>V ZVEZEK NAPIŠI ČIM KRAJŠE ODGOVORE NA NASLEDNJA VPRAŠANJA. </a:t>
            </a:r>
            <a:r>
              <a:rPr lang="sl-SI" sz="1600" dirty="0">
                <a:solidFill>
                  <a:srgbClr val="FF0000"/>
                </a:solidFill>
                <a:latin typeface="Calibri" panose="020F0502020204030204" pitchFamily="34" charset="0"/>
                <a:cs typeface="Calibri" panose="020F0502020204030204" pitchFamily="34" charset="0"/>
              </a:rPr>
              <a:t>ČE JE POTREBNO, SE VRNI NA PREJŠNJO DRSNICO.</a:t>
            </a:r>
            <a:endParaRPr lang="sl-SI" sz="1600" dirty="0"/>
          </a:p>
        </p:txBody>
      </p:sp>
      <p:sp>
        <p:nvSpPr>
          <p:cNvPr id="3" name="Označba mesta vsebine 2">
            <a:extLst>
              <a:ext uri="{FF2B5EF4-FFF2-40B4-BE49-F238E27FC236}">
                <a16:creationId xmlns:a16="http://schemas.microsoft.com/office/drawing/2014/main" id="{C50EA5D0-DE3E-4BB0-9114-8B18B96FCDBA}"/>
              </a:ext>
            </a:extLst>
          </p:cNvPr>
          <p:cNvSpPr>
            <a:spLocks noGrp="1"/>
          </p:cNvSpPr>
          <p:nvPr>
            <p:ph idx="1"/>
          </p:nvPr>
        </p:nvSpPr>
        <p:spPr/>
        <p:txBody>
          <a:bodyPr>
            <a:normAutofit fontScale="85000" lnSpcReduction="20000"/>
          </a:bodyPr>
          <a:lstStyle/>
          <a:p>
            <a:pPr marL="514350" indent="-514350">
              <a:buAutoNum type="arabicPeriod"/>
            </a:pPr>
            <a:r>
              <a:rPr lang="sl-SI" sz="2800" dirty="0">
                <a:solidFill>
                  <a:srgbClr val="002060"/>
                </a:solidFill>
                <a:latin typeface="Calibri" panose="020F0502020204030204" pitchFamily="34" charset="0"/>
                <a:cs typeface="Calibri" panose="020F0502020204030204" pitchFamily="34" charset="0"/>
              </a:rPr>
              <a:t>Katerega leta je </a:t>
            </a:r>
            <a:r>
              <a:rPr lang="sl-SI" sz="2800" dirty="0" err="1">
                <a:solidFill>
                  <a:srgbClr val="002060"/>
                </a:solidFill>
                <a:latin typeface="Calibri" panose="020F0502020204030204" pitchFamily="34" charset="0"/>
                <a:cs typeface="Calibri" panose="020F0502020204030204" pitchFamily="34" charset="0"/>
              </a:rPr>
              <a:t>Baumgartnerju</a:t>
            </a:r>
            <a:r>
              <a:rPr lang="sl-SI" sz="2800" dirty="0">
                <a:solidFill>
                  <a:srgbClr val="002060"/>
                </a:solidFill>
                <a:latin typeface="Calibri" panose="020F0502020204030204" pitchFamily="34" charset="0"/>
                <a:cs typeface="Calibri" panose="020F0502020204030204" pitchFamily="34" charset="0"/>
              </a:rPr>
              <a:t> uspel rekordni podvig?</a:t>
            </a:r>
          </a:p>
          <a:p>
            <a:pPr marL="514350" lvl="0" indent="-514350">
              <a:buClr>
                <a:srgbClr val="A53010"/>
              </a:buClr>
              <a:buFont typeface="Wingdings 3" charset="2"/>
              <a:buAutoNum type="arabicPeriod"/>
            </a:pPr>
            <a:r>
              <a:rPr lang="sl-SI" sz="2800" dirty="0">
                <a:solidFill>
                  <a:srgbClr val="002060"/>
                </a:solidFill>
                <a:latin typeface="Calibri" panose="020F0502020204030204" pitchFamily="34" charset="0"/>
                <a:cs typeface="Calibri" panose="020F0502020204030204" pitchFamily="34" charset="0"/>
              </a:rPr>
              <a:t>Koliko ljudi si je ogledalo neposredni prenos dogodka?</a:t>
            </a:r>
          </a:p>
          <a:p>
            <a:pPr marL="514350" indent="-514350">
              <a:buAutoNum type="arabicPeriod"/>
            </a:pPr>
            <a:r>
              <a:rPr lang="sl-SI" sz="2800" dirty="0">
                <a:solidFill>
                  <a:srgbClr val="002060"/>
                </a:solidFill>
                <a:latin typeface="Calibri" panose="020F0502020204030204" pitchFamily="34" charset="0"/>
                <a:cs typeface="Calibri" panose="020F0502020204030204" pitchFamily="34" charset="0"/>
              </a:rPr>
              <a:t>Koliko časa je potreboval za pot do roba vesolja?</a:t>
            </a:r>
          </a:p>
          <a:p>
            <a:pPr marL="514350" indent="-514350">
              <a:buAutoNum type="arabicPeriod"/>
            </a:pPr>
            <a:r>
              <a:rPr lang="sl-SI" sz="2800" dirty="0">
                <a:solidFill>
                  <a:srgbClr val="002060"/>
                </a:solidFill>
                <a:latin typeface="Calibri" panose="020F0502020204030204" pitchFamily="34" charset="0"/>
                <a:cs typeface="Calibri" panose="020F0502020204030204" pitchFamily="34" charset="0"/>
              </a:rPr>
              <a:t>Koliko je znašala prostornina helijevega balona?</a:t>
            </a:r>
          </a:p>
          <a:p>
            <a:pPr marL="514350" indent="-514350">
              <a:buAutoNum type="arabicPeriod"/>
            </a:pPr>
            <a:r>
              <a:rPr lang="sl-SI" sz="2800" dirty="0">
                <a:solidFill>
                  <a:srgbClr val="002060"/>
                </a:solidFill>
                <a:latin typeface="Calibri" panose="020F0502020204030204" pitchFamily="34" charset="0"/>
                <a:cs typeface="Calibri" panose="020F0502020204030204" pitchFamily="34" charset="0"/>
              </a:rPr>
              <a:t>Koliko časa je prosto padal?</a:t>
            </a:r>
          </a:p>
          <a:p>
            <a:pPr marL="514350" indent="-514350">
              <a:buAutoNum type="arabicPeriod"/>
            </a:pPr>
            <a:r>
              <a:rPr lang="sl-SI" sz="2800" dirty="0">
                <a:solidFill>
                  <a:srgbClr val="002060"/>
                </a:solidFill>
                <a:latin typeface="Calibri" panose="020F0502020204030204" pitchFamily="34" charset="0"/>
                <a:cs typeface="Calibri" panose="020F0502020204030204" pitchFamily="34" charset="0"/>
              </a:rPr>
              <a:t>S kolikšno hitrostjo je prosto padal?</a:t>
            </a:r>
          </a:p>
          <a:p>
            <a:pPr marL="514350" indent="-514350">
              <a:buAutoNum type="arabicPeriod"/>
            </a:pPr>
            <a:r>
              <a:rPr lang="sl-SI" sz="2800" dirty="0">
                <a:solidFill>
                  <a:srgbClr val="002060"/>
                </a:solidFill>
                <a:latin typeface="Calibri" panose="020F0502020204030204" pitchFamily="34" charset="0"/>
                <a:cs typeface="Calibri" panose="020F0502020204030204" pitchFamily="34" charset="0"/>
              </a:rPr>
              <a:t>Koliko rekordov je dosegel?</a:t>
            </a:r>
          </a:p>
          <a:p>
            <a:pPr marL="514350" indent="-514350">
              <a:buAutoNum type="arabicPeriod"/>
            </a:pPr>
            <a:r>
              <a:rPr lang="sl-SI" sz="2800" dirty="0">
                <a:solidFill>
                  <a:srgbClr val="002060"/>
                </a:solidFill>
                <a:latin typeface="Calibri" panose="020F0502020204030204" pitchFamily="34" charset="0"/>
                <a:cs typeface="Calibri" panose="020F0502020204030204" pitchFamily="34" charset="0"/>
              </a:rPr>
              <a:t>Za koliko se razlikuje višina, s katere je skočil </a:t>
            </a:r>
            <a:r>
              <a:rPr lang="sl-SI" sz="2800" dirty="0" err="1">
                <a:solidFill>
                  <a:srgbClr val="002060"/>
                </a:solidFill>
                <a:latin typeface="Calibri" panose="020F0502020204030204" pitchFamily="34" charset="0"/>
                <a:cs typeface="Calibri" panose="020F0502020204030204" pitchFamily="34" charset="0"/>
              </a:rPr>
              <a:t>Eustace</a:t>
            </a:r>
            <a:r>
              <a:rPr lang="sl-SI" sz="2800" dirty="0">
                <a:solidFill>
                  <a:srgbClr val="002060"/>
                </a:solidFill>
                <a:latin typeface="Calibri" panose="020F0502020204030204" pitchFamily="34" charset="0"/>
                <a:cs typeface="Calibri" panose="020F0502020204030204" pitchFamily="34" charset="0"/>
              </a:rPr>
              <a:t>?</a:t>
            </a:r>
          </a:p>
          <a:p>
            <a:pPr marL="514350" indent="-514350">
              <a:buAutoNum type="arabicPeriod"/>
            </a:pPr>
            <a:r>
              <a:rPr lang="sl-SI" sz="2800" dirty="0">
                <a:solidFill>
                  <a:srgbClr val="002060"/>
                </a:solidFill>
                <a:latin typeface="Calibri" panose="020F0502020204030204" pitchFamily="34" charset="0"/>
                <a:cs typeface="Calibri" panose="020F0502020204030204" pitchFamily="34" charset="0"/>
              </a:rPr>
              <a:t>Ali si odgovore napisal z besedami ali s številkami?</a:t>
            </a:r>
          </a:p>
          <a:p>
            <a:pPr marL="514350" indent="-514350">
              <a:buAutoNum type="arabicPeriod"/>
            </a:pPr>
            <a:endParaRPr lang="sl-SI" sz="2800" dirty="0">
              <a:solidFill>
                <a:srgbClr val="002060"/>
              </a:solidFill>
              <a:latin typeface="Calibri" panose="020F0502020204030204" pitchFamily="34" charset="0"/>
              <a:cs typeface="Calibri" panose="020F0502020204030204" pitchFamily="34" charset="0"/>
            </a:endParaRPr>
          </a:p>
          <a:p>
            <a:pPr marL="514350" indent="-514350">
              <a:buAutoNum type="arabicPeriod"/>
            </a:pPr>
            <a:endParaRPr lang="sl-SI" sz="2800" dirty="0">
              <a:solidFill>
                <a:srgbClr val="002060"/>
              </a:solidFill>
              <a:latin typeface="Calibri" panose="020F0502020204030204" pitchFamily="34" charset="0"/>
              <a:cs typeface="Calibri" panose="020F0502020204030204" pitchFamily="34" charset="0"/>
            </a:endParaRPr>
          </a:p>
          <a:p>
            <a:pPr marL="514350" indent="-514350">
              <a:buAutoNum type="arabicPeriod"/>
            </a:pPr>
            <a:endParaRPr lang="sl-SI" sz="2800" dirty="0">
              <a:solidFill>
                <a:srgbClr val="002060"/>
              </a:solidFill>
              <a:latin typeface="Calibri" panose="020F0502020204030204" pitchFamily="34" charset="0"/>
              <a:cs typeface="Calibri" panose="020F0502020204030204" pitchFamily="34" charset="0"/>
            </a:endParaRPr>
          </a:p>
          <a:p>
            <a:pPr marL="514350" indent="-514350">
              <a:buAutoNum type="arabicPeriod"/>
            </a:pPr>
            <a:endParaRPr lang="sl-SI" sz="2800" dirty="0">
              <a:solidFill>
                <a:srgbClr val="002060"/>
              </a:solidFill>
              <a:latin typeface="Calibri" panose="020F0502020204030204" pitchFamily="34" charset="0"/>
              <a:cs typeface="Calibri" panose="020F0502020204030204" pitchFamily="34" charset="0"/>
            </a:endParaRPr>
          </a:p>
          <a:p>
            <a:pPr marL="0" indent="0">
              <a:buNone/>
            </a:pPr>
            <a:endParaRPr lang="sl-SI" sz="2000" dirty="0">
              <a:latin typeface="Calibri" panose="020F0502020204030204" pitchFamily="34" charset="0"/>
              <a:cs typeface="Calibri" panose="020F0502020204030204" pitchFamily="34" charset="0"/>
            </a:endParaRPr>
          </a:p>
        </p:txBody>
      </p:sp>
      <p:pic>
        <p:nvPicPr>
          <p:cNvPr id="5" name="Zvok 4">
            <a:hlinkClick r:id="" action="ppaction://media"/>
            <a:extLst>
              <a:ext uri="{FF2B5EF4-FFF2-40B4-BE49-F238E27FC236}">
                <a16:creationId xmlns:a16="http://schemas.microsoft.com/office/drawing/2014/main" id="{1D77A6F7-8B1C-4309-A509-D585E2348D2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91096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99305A-3863-4F3D-A5AC-23A6E1657BEF}"/>
              </a:ext>
            </a:extLst>
          </p:cNvPr>
          <p:cNvSpPr>
            <a:spLocks noGrp="1"/>
          </p:cNvSpPr>
          <p:nvPr>
            <p:ph type="title"/>
          </p:nvPr>
        </p:nvSpPr>
        <p:spPr/>
        <p:txBody>
          <a:bodyPr/>
          <a:lstStyle/>
          <a:p>
            <a:r>
              <a:rPr lang="sl-SI" b="1" dirty="0">
                <a:solidFill>
                  <a:srgbClr val="FF0000"/>
                </a:solidFill>
                <a:latin typeface="Calibri" panose="020F0502020204030204" pitchFamily="34" charset="0"/>
                <a:cs typeface="Calibri" panose="020F0502020204030204" pitchFamily="34" charset="0"/>
              </a:rPr>
              <a:t>PREVERI PRAVILNOST SVOJIH ODGOVOROV.</a:t>
            </a:r>
          </a:p>
        </p:txBody>
      </p:sp>
      <p:sp>
        <p:nvSpPr>
          <p:cNvPr id="5" name="Označba mesta vsebine 2">
            <a:extLst>
              <a:ext uri="{FF2B5EF4-FFF2-40B4-BE49-F238E27FC236}">
                <a16:creationId xmlns:a16="http://schemas.microsoft.com/office/drawing/2014/main" id="{B2076F1C-D33F-4A58-BAC6-D17CB725DE4B}"/>
              </a:ext>
            </a:extLst>
          </p:cNvPr>
          <p:cNvSpPr>
            <a:spLocks noGrp="1"/>
          </p:cNvSpPr>
          <p:nvPr>
            <p:ph idx="1"/>
          </p:nvPr>
        </p:nvSpPr>
        <p:spPr>
          <a:xfrm>
            <a:off x="2589213" y="2133600"/>
            <a:ext cx="8915400" cy="3778250"/>
          </a:xfrm>
        </p:spPr>
        <p:txBody>
          <a:bodyPr>
            <a:normAutofit fontScale="77500" lnSpcReduction="20000"/>
          </a:bodyPr>
          <a:lstStyle/>
          <a:p>
            <a:pPr marL="514350" lvl="0" indent="-514350">
              <a:buClr>
                <a:srgbClr val="A53010"/>
              </a:buClr>
              <a:buFont typeface="Wingdings 3" charset="2"/>
              <a:buAutoNum type="arabicPeriod"/>
            </a:pPr>
            <a:r>
              <a:rPr lang="sl-SI" sz="3100" dirty="0">
                <a:solidFill>
                  <a:srgbClr val="002060"/>
                </a:solidFill>
                <a:latin typeface="Calibri" panose="020F0502020204030204" pitchFamily="34" charset="0"/>
                <a:cs typeface="Calibri" panose="020F0502020204030204" pitchFamily="34" charset="0"/>
              </a:rPr>
              <a:t>Leta 2012.</a:t>
            </a:r>
          </a:p>
          <a:p>
            <a:pPr marL="514350" lvl="0" indent="-514350">
              <a:buClr>
                <a:srgbClr val="A53010"/>
              </a:buClr>
              <a:buFont typeface="Wingdings 3" charset="2"/>
              <a:buAutoNum type="arabicPeriod"/>
            </a:pPr>
            <a:r>
              <a:rPr lang="sl-SI" sz="3100" dirty="0">
                <a:solidFill>
                  <a:srgbClr val="002060"/>
                </a:solidFill>
                <a:latin typeface="Calibri" panose="020F0502020204030204" pitchFamily="34" charset="0"/>
                <a:cs typeface="Calibri" panose="020F0502020204030204" pitchFamily="34" charset="0"/>
              </a:rPr>
              <a:t>7 mil</a:t>
            </a:r>
            <a:r>
              <a:rPr lang="sl-SI" sz="3100" dirty="0">
                <a:solidFill>
                  <a:srgbClr val="FF0000"/>
                </a:solidFill>
                <a:latin typeface="Calibri" panose="020F0502020204030204" pitchFamily="34" charset="0"/>
                <a:cs typeface="Calibri" panose="020F0502020204030204" pitchFamily="34" charset="0"/>
              </a:rPr>
              <a:t>i</a:t>
            </a:r>
            <a:r>
              <a:rPr lang="sl-SI" sz="3100" dirty="0">
                <a:solidFill>
                  <a:srgbClr val="002060"/>
                </a:solidFill>
                <a:latin typeface="Calibri" panose="020F0502020204030204" pitchFamily="34" charset="0"/>
                <a:cs typeface="Calibri" panose="020F0502020204030204" pitchFamily="34" charset="0"/>
              </a:rPr>
              <a:t>jonov.</a:t>
            </a:r>
          </a:p>
          <a:p>
            <a:pPr marL="514350" indent="-514350">
              <a:buAutoNum type="arabicPeriod"/>
            </a:pPr>
            <a:r>
              <a:rPr lang="sl-SI" sz="3100" dirty="0">
                <a:solidFill>
                  <a:srgbClr val="002060"/>
                </a:solidFill>
                <a:latin typeface="Calibri" panose="020F0502020204030204" pitchFamily="34" charset="0"/>
                <a:cs typeface="Calibri" panose="020F0502020204030204" pitchFamily="34" charset="0"/>
              </a:rPr>
              <a:t>Okoli 2 uri in 20 minut.</a:t>
            </a:r>
          </a:p>
          <a:p>
            <a:pPr marL="514350" indent="-514350">
              <a:buAutoNum type="arabicPeriod"/>
            </a:pPr>
            <a:r>
              <a:rPr lang="sl-SI" sz="3100" dirty="0">
                <a:solidFill>
                  <a:srgbClr val="002060"/>
                </a:solidFill>
                <a:latin typeface="Calibri" panose="020F0502020204030204" pitchFamily="34" charset="0"/>
                <a:cs typeface="Calibri" panose="020F0502020204030204" pitchFamily="34" charset="0"/>
              </a:rPr>
              <a:t>850.000 kubičnih metrov.</a:t>
            </a:r>
          </a:p>
          <a:p>
            <a:pPr marL="514350" indent="-514350">
              <a:buAutoNum type="arabicPeriod"/>
            </a:pPr>
            <a:r>
              <a:rPr lang="sl-SI" sz="3100" dirty="0">
                <a:solidFill>
                  <a:srgbClr val="002060"/>
                </a:solidFill>
                <a:latin typeface="Calibri" panose="020F0502020204030204" pitchFamily="34" charset="0"/>
                <a:cs typeface="Calibri" panose="020F0502020204030204" pitchFamily="34" charset="0"/>
              </a:rPr>
              <a:t>4 minute in 19 sekund.</a:t>
            </a:r>
          </a:p>
          <a:p>
            <a:pPr marL="514350" indent="-514350">
              <a:buAutoNum type="arabicPeriod"/>
            </a:pPr>
            <a:r>
              <a:rPr lang="sl-SI" sz="3100" dirty="0">
                <a:solidFill>
                  <a:srgbClr val="002060"/>
                </a:solidFill>
                <a:latin typeface="Calibri" panose="020F0502020204030204" pitchFamily="34" charset="0"/>
                <a:cs typeface="Calibri" panose="020F0502020204030204" pitchFamily="34" charset="0"/>
              </a:rPr>
              <a:t>1342 kilometrov na uro.</a:t>
            </a:r>
          </a:p>
          <a:p>
            <a:pPr marL="514350" indent="-514350">
              <a:buAutoNum type="arabicPeriod"/>
            </a:pPr>
            <a:r>
              <a:rPr lang="sl-SI" sz="3100" dirty="0">
                <a:solidFill>
                  <a:srgbClr val="002060"/>
                </a:solidFill>
                <a:latin typeface="Calibri" panose="020F0502020204030204" pitchFamily="34" charset="0"/>
                <a:cs typeface="Calibri" panose="020F0502020204030204" pitchFamily="34" charset="0"/>
              </a:rPr>
              <a:t>Tri.</a:t>
            </a:r>
          </a:p>
          <a:p>
            <a:pPr marL="514350" indent="-514350">
              <a:buAutoNum type="arabicPeriod"/>
            </a:pPr>
            <a:r>
              <a:rPr lang="sl-SI" sz="3100" dirty="0">
                <a:solidFill>
                  <a:srgbClr val="002060"/>
                </a:solidFill>
                <a:latin typeface="Calibri" panose="020F0502020204030204" pitchFamily="34" charset="0"/>
                <a:cs typeface="Calibri" panose="020F0502020204030204" pitchFamily="34" charset="0"/>
              </a:rPr>
              <a:t>Za 2530 metrov.</a:t>
            </a:r>
          </a:p>
          <a:p>
            <a:pPr marL="514350" indent="-514350">
              <a:buAutoNum type="arabicPeriod"/>
            </a:pPr>
            <a:r>
              <a:rPr lang="sl-SI" sz="3100" dirty="0">
                <a:solidFill>
                  <a:srgbClr val="002060"/>
                </a:solidFill>
                <a:latin typeface="Calibri" panose="020F0502020204030204" pitchFamily="34" charset="0"/>
                <a:cs typeface="Calibri" panose="020F0502020204030204" pitchFamily="34" charset="0"/>
              </a:rPr>
              <a:t>S številkami.</a:t>
            </a:r>
          </a:p>
          <a:p>
            <a:pPr marL="514350" indent="-514350">
              <a:buAutoNum type="arabicPeriod"/>
            </a:pPr>
            <a:endParaRPr lang="sl-SI" sz="2800" dirty="0">
              <a:solidFill>
                <a:srgbClr val="002060"/>
              </a:solidFill>
              <a:latin typeface="Calibri" panose="020F0502020204030204" pitchFamily="34" charset="0"/>
              <a:cs typeface="Calibri" panose="020F0502020204030204" pitchFamily="34" charset="0"/>
            </a:endParaRPr>
          </a:p>
          <a:p>
            <a:pPr marL="514350" indent="-514350">
              <a:buAutoNum type="arabicPeriod"/>
            </a:pPr>
            <a:endParaRPr lang="sl-SI" sz="2800" dirty="0">
              <a:solidFill>
                <a:srgbClr val="002060"/>
              </a:solidFill>
              <a:latin typeface="Calibri" panose="020F0502020204030204" pitchFamily="34" charset="0"/>
              <a:cs typeface="Calibri" panose="020F0502020204030204" pitchFamily="34" charset="0"/>
            </a:endParaRPr>
          </a:p>
          <a:p>
            <a:pPr marL="514350" indent="-514350">
              <a:buAutoNum type="arabicPeriod"/>
            </a:pPr>
            <a:endParaRPr lang="sl-SI" sz="2800" dirty="0">
              <a:solidFill>
                <a:srgbClr val="002060"/>
              </a:solidFill>
              <a:latin typeface="Calibri" panose="020F0502020204030204" pitchFamily="34" charset="0"/>
              <a:cs typeface="Calibri" panose="020F0502020204030204" pitchFamily="34" charset="0"/>
            </a:endParaRPr>
          </a:p>
          <a:p>
            <a:pPr marL="514350" indent="-514350">
              <a:buAutoNum type="arabicPeriod"/>
            </a:pPr>
            <a:endParaRPr lang="sl-SI" sz="2800" dirty="0">
              <a:solidFill>
                <a:srgbClr val="002060"/>
              </a:solidFill>
              <a:latin typeface="Calibri" panose="020F0502020204030204" pitchFamily="34" charset="0"/>
              <a:cs typeface="Calibri" panose="020F0502020204030204" pitchFamily="34" charset="0"/>
            </a:endParaRPr>
          </a:p>
          <a:p>
            <a:pPr marL="0" indent="0">
              <a:buNone/>
            </a:pPr>
            <a:endParaRPr lang="sl-SI" sz="2000" dirty="0">
              <a:latin typeface="Calibri" panose="020F0502020204030204" pitchFamily="34" charset="0"/>
              <a:cs typeface="Calibri" panose="020F0502020204030204" pitchFamily="34" charset="0"/>
            </a:endParaRPr>
          </a:p>
        </p:txBody>
      </p:sp>
      <p:pic>
        <p:nvPicPr>
          <p:cNvPr id="6" name="Zvok 5">
            <a:hlinkClick r:id="" action="ppaction://media"/>
            <a:extLst>
              <a:ext uri="{FF2B5EF4-FFF2-40B4-BE49-F238E27FC236}">
                <a16:creationId xmlns:a16="http://schemas.microsoft.com/office/drawing/2014/main" id="{CAD7CD30-6F0A-4DA3-8336-59AD3198974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71078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7C8D0F-675D-49FE-AC76-CC480315C26A}"/>
              </a:ext>
            </a:extLst>
          </p:cNvPr>
          <p:cNvSpPr>
            <a:spLocks noGrp="1"/>
          </p:cNvSpPr>
          <p:nvPr>
            <p:ph type="title"/>
          </p:nvPr>
        </p:nvSpPr>
        <p:spPr/>
        <p:txBody>
          <a:bodyPr>
            <a:normAutofit/>
          </a:bodyPr>
          <a:lstStyle/>
          <a:p>
            <a:r>
              <a:rPr lang="sl-SI" sz="4000" b="1" dirty="0">
                <a:solidFill>
                  <a:srgbClr val="FF0000"/>
                </a:solidFill>
                <a:latin typeface="Calibri" panose="020F0502020204030204" pitchFamily="34" charset="0"/>
                <a:cs typeface="Calibri" panose="020F0502020204030204" pitchFamily="34" charset="0"/>
              </a:rPr>
              <a:t>UGOTOVITEV …</a:t>
            </a:r>
          </a:p>
        </p:txBody>
      </p:sp>
      <p:sp>
        <p:nvSpPr>
          <p:cNvPr id="3" name="Označba mesta vsebine 2">
            <a:extLst>
              <a:ext uri="{FF2B5EF4-FFF2-40B4-BE49-F238E27FC236}">
                <a16:creationId xmlns:a16="http://schemas.microsoft.com/office/drawing/2014/main" id="{44ECD14E-0EE9-4ADD-8DA0-FF55B6EA1FE1}"/>
              </a:ext>
            </a:extLst>
          </p:cNvPr>
          <p:cNvSpPr>
            <a:spLocks noGrp="1"/>
          </p:cNvSpPr>
          <p:nvPr>
            <p:ph idx="1"/>
          </p:nvPr>
        </p:nvSpPr>
        <p:spPr/>
        <p:txBody>
          <a:bodyPr>
            <a:normAutofit fontScale="92500" lnSpcReduction="20000"/>
          </a:bodyPr>
          <a:lstStyle/>
          <a:p>
            <a:pPr marL="0" indent="0">
              <a:buNone/>
            </a:pPr>
            <a:r>
              <a:rPr lang="sl-SI" sz="3600" dirty="0">
                <a:solidFill>
                  <a:srgbClr val="002060"/>
                </a:solidFill>
                <a:latin typeface="Calibri" panose="020F0502020204030204" pitchFamily="34" charset="0"/>
                <a:cs typeface="Calibri" panose="020F0502020204030204" pitchFamily="34" charset="0"/>
              </a:rPr>
              <a:t>V besedilu podatki niso zapisani le z besedami, ampak tudi s številkami. </a:t>
            </a:r>
          </a:p>
          <a:p>
            <a:pPr marL="0" indent="0">
              <a:buNone/>
            </a:pPr>
            <a:r>
              <a:rPr lang="sl-SI" sz="3600" dirty="0">
                <a:solidFill>
                  <a:srgbClr val="002060"/>
                </a:solidFill>
                <a:latin typeface="Calibri" panose="020F0502020204030204" pitchFamily="34" charset="0"/>
                <a:cs typeface="Calibri" panose="020F0502020204030204" pitchFamily="34" charset="0"/>
              </a:rPr>
              <a:t>Z njimi se najpogosteje srečujemo pri matematiki, pa tudi pri slovenščini nas spremljajo številke, le da jih tu drugače imenujemo.</a:t>
            </a:r>
          </a:p>
          <a:p>
            <a:pPr marL="0" indent="0">
              <a:buNone/>
            </a:pPr>
            <a:r>
              <a:rPr lang="sl-SI" sz="3600" dirty="0">
                <a:solidFill>
                  <a:srgbClr val="FF0000"/>
                </a:solidFill>
                <a:latin typeface="Calibri" panose="020F0502020204030204" pitchFamily="34" charset="0"/>
                <a:cs typeface="Calibri" panose="020F0502020204030204" pitchFamily="34" charset="0"/>
              </a:rPr>
              <a:t>Izrazi, s katerimi štejemo, so </a:t>
            </a:r>
            <a:r>
              <a:rPr lang="sl-SI" sz="3600" b="1" dirty="0">
                <a:solidFill>
                  <a:srgbClr val="FF0000"/>
                </a:solidFill>
                <a:latin typeface="Calibri" panose="020F0502020204030204" pitchFamily="34" charset="0"/>
                <a:cs typeface="Calibri" panose="020F0502020204030204" pitchFamily="34" charset="0"/>
              </a:rPr>
              <a:t>števniki</a:t>
            </a:r>
            <a:r>
              <a:rPr lang="sl-SI" sz="3600" dirty="0">
                <a:solidFill>
                  <a:srgbClr val="FF0000"/>
                </a:solidFill>
                <a:latin typeface="Calibri" panose="020F0502020204030204" pitchFamily="34" charset="0"/>
                <a:cs typeface="Calibri" panose="020F0502020204030204" pitchFamily="34" charset="0"/>
              </a:rPr>
              <a:t>. Pišemo jih lahko z besedami (šest, trinajst, drugi) ali s številkami (6, 13, 2.).</a:t>
            </a:r>
          </a:p>
        </p:txBody>
      </p:sp>
      <p:pic>
        <p:nvPicPr>
          <p:cNvPr id="4" name="Zvok 3">
            <a:hlinkClick r:id="" action="ppaction://media"/>
            <a:extLst>
              <a:ext uri="{FF2B5EF4-FFF2-40B4-BE49-F238E27FC236}">
                <a16:creationId xmlns:a16="http://schemas.microsoft.com/office/drawing/2014/main" id="{EF531913-D867-477A-A72C-B4AC39FBC5B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2309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12B00B7-6DF5-4C4E-A5D1-896E5E3D79D9}"/>
              </a:ext>
            </a:extLst>
          </p:cNvPr>
          <p:cNvSpPr>
            <a:spLocks noGrp="1"/>
          </p:cNvSpPr>
          <p:nvPr>
            <p:ph type="title"/>
          </p:nvPr>
        </p:nvSpPr>
        <p:spPr/>
        <p:txBody>
          <a:bodyPr/>
          <a:lstStyle/>
          <a:p>
            <a:r>
              <a:rPr lang="sl-SI" b="1" dirty="0">
                <a:solidFill>
                  <a:srgbClr val="FF0000"/>
                </a:solidFill>
                <a:latin typeface="Calibri" panose="020F0502020204030204" pitchFamily="34" charset="0"/>
                <a:cs typeface="Calibri" panose="020F0502020204030204" pitchFamily="34" charset="0"/>
              </a:rPr>
              <a:t>ŠTEVNIK SE OD ŠTEVNIKA RAZLIKUJE.</a:t>
            </a:r>
          </a:p>
        </p:txBody>
      </p:sp>
      <p:sp>
        <p:nvSpPr>
          <p:cNvPr id="3" name="Označba mesta vsebine 2">
            <a:extLst>
              <a:ext uri="{FF2B5EF4-FFF2-40B4-BE49-F238E27FC236}">
                <a16:creationId xmlns:a16="http://schemas.microsoft.com/office/drawing/2014/main" id="{07826E3A-B28B-4100-BB52-D40622E26922}"/>
              </a:ext>
            </a:extLst>
          </p:cNvPr>
          <p:cNvSpPr>
            <a:spLocks noGrp="1"/>
          </p:cNvSpPr>
          <p:nvPr>
            <p:ph idx="1"/>
          </p:nvPr>
        </p:nvSpPr>
        <p:spPr>
          <a:xfrm>
            <a:off x="1927475" y="1624263"/>
            <a:ext cx="8915400" cy="4443369"/>
          </a:xfrm>
        </p:spPr>
        <p:txBody>
          <a:bodyPr>
            <a:normAutofit/>
          </a:bodyPr>
          <a:lstStyle/>
          <a:p>
            <a:pPr marL="0" indent="0" algn="just">
              <a:buNone/>
            </a:pPr>
            <a:r>
              <a:rPr lang="sl-SI" sz="2800" dirty="0">
                <a:solidFill>
                  <a:srgbClr val="002060"/>
                </a:solidFill>
                <a:latin typeface="Calibri" panose="020F0502020204030204" pitchFamily="34" charset="0"/>
                <a:cs typeface="Calibri" panose="020F0502020204030204" pitchFamily="34" charset="0"/>
              </a:rPr>
              <a:t>Poznamo dve vrsti števnikov:</a:t>
            </a:r>
          </a:p>
          <a:p>
            <a:pPr algn="just">
              <a:buFontTx/>
              <a:buChar char="-"/>
            </a:pPr>
            <a:r>
              <a:rPr lang="sl-SI" sz="2800" dirty="0">
                <a:solidFill>
                  <a:srgbClr val="FF0000"/>
                </a:solidFill>
                <a:latin typeface="Calibri" panose="020F0502020204030204" pitchFamily="34" charset="0"/>
                <a:cs typeface="Calibri" panose="020F0502020204030204" pitchFamily="34" charset="0"/>
              </a:rPr>
              <a:t>glavne in  </a:t>
            </a:r>
          </a:p>
          <a:p>
            <a:pPr algn="just">
              <a:buFontTx/>
              <a:buChar char="-"/>
            </a:pPr>
            <a:r>
              <a:rPr lang="sl-SI" sz="2800" dirty="0">
                <a:solidFill>
                  <a:srgbClr val="FF0000"/>
                </a:solidFill>
                <a:latin typeface="Calibri" panose="020F0502020204030204" pitchFamily="34" charset="0"/>
                <a:cs typeface="Calibri" panose="020F0502020204030204" pitchFamily="34" charset="0"/>
              </a:rPr>
              <a:t>vrst</a:t>
            </a:r>
            <a:r>
              <a:rPr lang="sl-SI" sz="2800" b="1" dirty="0">
                <a:solidFill>
                  <a:srgbClr val="FF0000"/>
                </a:solidFill>
                <a:latin typeface="Calibri" panose="020F0502020204030204" pitchFamily="34" charset="0"/>
                <a:cs typeface="Calibri" panose="020F0502020204030204" pitchFamily="34" charset="0"/>
              </a:rPr>
              <a:t>i</a:t>
            </a:r>
            <a:r>
              <a:rPr lang="sl-SI" sz="2800" dirty="0">
                <a:solidFill>
                  <a:srgbClr val="FF0000"/>
                </a:solidFill>
                <a:latin typeface="Calibri" panose="020F0502020204030204" pitchFamily="34" charset="0"/>
                <a:cs typeface="Calibri" panose="020F0502020204030204" pitchFamily="34" charset="0"/>
              </a:rPr>
              <a:t>lne.  </a:t>
            </a:r>
          </a:p>
          <a:p>
            <a:pPr marL="0" indent="0" algn="just">
              <a:buNone/>
            </a:pPr>
            <a:r>
              <a:rPr lang="sl-SI" sz="2800" dirty="0">
                <a:solidFill>
                  <a:srgbClr val="002060"/>
                </a:solidFill>
                <a:latin typeface="Calibri" panose="020F0502020204030204" pitchFamily="34" charset="0"/>
                <a:cs typeface="Calibri" panose="020F0502020204030204" pitchFamily="34" charset="0"/>
              </a:rPr>
              <a:t>Prepoznamo jih tako, da se po </a:t>
            </a:r>
            <a:r>
              <a:rPr lang="sl-SI" sz="2800" dirty="0">
                <a:solidFill>
                  <a:srgbClr val="FF0000"/>
                </a:solidFill>
                <a:latin typeface="Calibri" panose="020F0502020204030204" pitchFamily="34" charset="0"/>
                <a:cs typeface="Calibri" panose="020F0502020204030204" pitchFamily="34" charset="0"/>
              </a:rPr>
              <a:t>glavnih </a:t>
            </a:r>
            <a:r>
              <a:rPr lang="sl-SI" sz="2800" dirty="0">
                <a:solidFill>
                  <a:srgbClr val="002060"/>
                </a:solidFill>
                <a:latin typeface="Calibri" panose="020F0502020204030204" pitchFamily="34" charset="0"/>
                <a:cs typeface="Calibri" panose="020F0502020204030204" pitchFamily="34" charset="0"/>
              </a:rPr>
              <a:t>vprašamo z vprašalnico</a:t>
            </a:r>
            <a:r>
              <a:rPr lang="sl-SI" sz="2800" dirty="0">
                <a:solidFill>
                  <a:srgbClr val="FF0000"/>
                </a:solidFill>
                <a:latin typeface="Calibri" panose="020F0502020204030204" pitchFamily="34" charset="0"/>
                <a:cs typeface="Calibri" panose="020F0502020204030204" pitchFamily="34" charset="0"/>
              </a:rPr>
              <a:t> koliko </a:t>
            </a:r>
            <a:r>
              <a:rPr lang="sl-SI" sz="2800" dirty="0">
                <a:solidFill>
                  <a:srgbClr val="002060"/>
                </a:solidFill>
                <a:latin typeface="Calibri" panose="020F0502020204030204" pitchFamily="34" charset="0"/>
                <a:cs typeface="Calibri" panose="020F0502020204030204" pitchFamily="34" charset="0"/>
              </a:rPr>
              <a:t>in izražajo  </a:t>
            </a:r>
            <a:r>
              <a:rPr lang="sl-SI" sz="2800" dirty="0">
                <a:solidFill>
                  <a:srgbClr val="FF0000"/>
                </a:solidFill>
                <a:latin typeface="Calibri" panose="020F0502020204030204" pitchFamily="34" charset="0"/>
                <a:cs typeface="Calibri" panose="020F0502020204030204" pitchFamily="34" charset="0"/>
              </a:rPr>
              <a:t>količino.</a:t>
            </a:r>
          </a:p>
          <a:p>
            <a:pPr marL="0" indent="0" algn="just">
              <a:buNone/>
            </a:pPr>
            <a:r>
              <a:rPr lang="sl-SI" sz="2800" dirty="0">
                <a:solidFill>
                  <a:srgbClr val="002060"/>
                </a:solidFill>
                <a:latin typeface="Calibri" panose="020F0502020204030204" pitchFamily="34" charset="0"/>
                <a:cs typeface="Calibri" panose="020F0502020204030204" pitchFamily="34" charset="0"/>
              </a:rPr>
              <a:t>Po </a:t>
            </a:r>
            <a:r>
              <a:rPr lang="sl-SI" sz="2800" dirty="0">
                <a:solidFill>
                  <a:srgbClr val="FF0000"/>
                </a:solidFill>
                <a:latin typeface="Calibri" panose="020F0502020204030204" pitchFamily="34" charset="0"/>
                <a:cs typeface="Calibri" panose="020F0502020204030204" pitchFamily="34" charset="0"/>
              </a:rPr>
              <a:t>vrstilnih števnikih </a:t>
            </a:r>
            <a:r>
              <a:rPr lang="sl-SI" sz="2800" dirty="0">
                <a:solidFill>
                  <a:srgbClr val="002060"/>
                </a:solidFill>
                <a:latin typeface="Calibri" panose="020F0502020204030204" pitchFamily="34" charset="0"/>
                <a:cs typeface="Calibri" panose="020F0502020204030204" pitchFamily="34" charset="0"/>
              </a:rPr>
              <a:t>pa se vprašamo z vprašalnico</a:t>
            </a:r>
            <a:r>
              <a:rPr lang="sl-SI" sz="2800" dirty="0">
                <a:solidFill>
                  <a:srgbClr val="FF0000"/>
                </a:solidFill>
                <a:latin typeface="Calibri" panose="020F0502020204030204" pitchFamily="34" charset="0"/>
                <a:cs typeface="Calibri" panose="020F0502020204030204" pitchFamily="34" charset="0"/>
              </a:rPr>
              <a:t>  kateri </a:t>
            </a:r>
            <a:r>
              <a:rPr lang="sl-SI" sz="2800" dirty="0">
                <a:solidFill>
                  <a:srgbClr val="002060"/>
                </a:solidFill>
                <a:latin typeface="Calibri" panose="020F0502020204030204" pitchFamily="34" charset="0"/>
                <a:cs typeface="Calibri" panose="020F0502020204030204" pitchFamily="34" charset="0"/>
              </a:rPr>
              <a:t>in  izražajo</a:t>
            </a:r>
            <a:r>
              <a:rPr lang="sl-SI" sz="2800" dirty="0">
                <a:solidFill>
                  <a:srgbClr val="FF0000"/>
                </a:solidFill>
                <a:latin typeface="Calibri" panose="020F0502020204030204" pitchFamily="34" charset="0"/>
                <a:cs typeface="Calibri" panose="020F0502020204030204" pitchFamily="34" charset="0"/>
              </a:rPr>
              <a:t> mesto v  vrsti.</a:t>
            </a:r>
          </a:p>
        </p:txBody>
      </p:sp>
      <p:pic>
        <p:nvPicPr>
          <p:cNvPr id="4" name="Slika 3">
            <a:extLst>
              <a:ext uri="{FF2B5EF4-FFF2-40B4-BE49-F238E27FC236}">
                <a16:creationId xmlns:a16="http://schemas.microsoft.com/office/drawing/2014/main" id="{4C0CE41D-90D1-48DF-A333-EEF3CD8ABAD1}"/>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574625">
            <a:off x="7422697" y="525597"/>
            <a:ext cx="3358338" cy="3358338"/>
          </a:xfrm>
          <a:prstGeom prst="rect">
            <a:avLst/>
          </a:prstGeom>
        </p:spPr>
      </p:pic>
      <p:pic>
        <p:nvPicPr>
          <p:cNvPr id="5" name="Slika 4">
            <a:extLst>
              <a:ext uri="{FF2B5EF4-FFF2-40B4-BE49-F238E27FC236}">
                <a16:creationId xmlns:a16="http://schemas.microsoft.com/office/drawing/2014/main" id="{CE7FE66D-EB94-4D55-8560-0D733A95C6E9}"/>
              </a:ext>
            </a:extLst>
          </p:cNvPr>
          <p:cNvPicPr>
            <a:picLocks noChangeAspect="1"/>
          </p:cNvPicPr>
          <p:nvPr/>
        </p:nvPicPr>
        <p:blipFill rotWithShape="1">
          <a:blip r:embed="rId5"/>
          <a:srcRect t="26194" b="25121"/>
          <a:stretch/>
        </p:blipFill>
        <p:spPr>
          <a:xfrm>
            <a:off x="6276975" y="5031772"/>
            <a:ext cx="5124450" cy="1391161"/>
          </a:xfrm>
          <a:prstGeom prst="rect">
            <a:avLst/>
          </a:prstGeom>
        </p:spPr>
      </p:pic>
      <p:pic>
        <p:nvPicPr>
          <p:cNvPr id="6" name="Zvok 5">
            <a:hlinkClick r:id="" action="ppaction://media"/>
            <a:extLst>
              <a:ext uri="{FF2B5EF4-FFF2-40B4-BE49-F238E27FC236}">
                <a16:creationId xmlns:a16="http://schemas.microsoft.com/office/drawing/2014/main" id="{83866DF8-6197-4F0A-84BC-48F8C2EF6A6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700116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F3C34D3-EA65-49E6-9B2B-88D5869F6952}"/>
              </a:ext>
            </a:extLst>
          </p:cNvPr>
          <p:cNvSpPr>
            <a:spLocks noGrp="1"/>
          </p:cNvSpPr>
          <p:nvPr>
            <p:ph type="title"/>
          </p:nvPr>
        </p:nvSpPr>
        <p:spPr/>
        <p:txBody>
          <a:bodyPr/>
          <a:lstStyle/>
          <a:p>
            <a:r>
              <a:rPr lang="sl-SI" b="1" dirty="0">
                <a:solidFill>
                  <a:srgbClr val="FF0000"/>
                </a:solidFill>
                <a:latin typeface="Calibri" panose="020F0502020204030204" pitchFamily="34" charset="0"/>
                <a:cs typeface="Calibri" panose="020F0502020204030204" pitchFamily="34" charset="0"/>
              </a:rPr>
              <a:t>KAKO ZAPISUJEMO ŠTEVNIKE?</a:t>
            </a:r>
          </a:p>
        </p:txBody>
      </p:sp>
      <p:sp>
        <p:nvSpPr>
          <p:cNvPr id="3" name="Označba mesta vsebine 2">
            <a:extLst>
              <a:ext uri="{FF2B5EF4-FFF2-40B4-BE49-F238E27FC236}">
                <a16:creationId xmlns:a16="http://schemas.microsoft.com/office/drawing/2014/main" id="{73C9B3DE-10EF-48BB-9EDE-A49AC065D26A}"/>
              </a:ext>
            </a:extLst>
          </p:cNvPr>
          <p:cNvSpPr>
            <a:spLocks noGrp="1"/>
          </p:cNvSpPr>
          <p:nvPr>
            <p:ph idx="1"/>
          </p:nvPr>
        </p:nvSpPr>
        <p:spPr>
          <a:xfrm>
            <a:off x="2300454" y="1905000"/>
            <a:ext cx="8915400" cy="4575717"/>
          </a:xfrm>
        </p:spPr>
        <p:txBody>
          <a:bodyPr>
            <a:normAutofit/>
          </a:bodyPr>
          <a:lstStyle/>
          <a:p>
            <a:pPr marL="0" indent="0">
              <a:buNone/>
            </a:pPr>
            <a:r>
              <a:rPr lang="sl-SI" sz="2800" dirty="0">
                <a:solidFill>
                  <a:srgbClr val="FF0000"/>
                </a:solidFill>
                <a:latin typeface="Source Sans Pro" panose="020B0503030403020204" pitchFamily="34" charset="0"/>
              </a:rPr>
              <a:t>Števnike lahko zapisujemo s številko ali z besedo. </a:t>
            </a:r>
          </a:p>
          <a:p>
            <a:pPr marL="0" indent="0">
              <a:buNone/>
            </a:pPr>
            <a:r>
              <a:rPr lang="sl-SI" sz="2800" dirty="0">
                <a:solidFill>
                  <a:srgbClr val="002060"/>
                </a:solidFill>
                <a:latin typeface="Source Sans Pro" panose="020B0503030403020204" pitchFamily="34" charset="0"/>
              </a:rPr>
              <a:t>Pri zapisovanju se držimo posebnih pravil, ki so sicer zelo preprosta in jasna.</a:t>
            </a:r>
            <a:r>
              <a:rPr lang="sl-SI" sz="2800" b="1" dirty="0">
                <a:solidFill>
                  <a:srgbClr val="002060"/>
                </a:solidFill>
                <a:latin typeface="Source Sans Pro" panose="020B0503030403020204" pitchFamily="34" charset="0"/>
              </a:rPr>
              <a:t> </a:t>
            </a:r>
          </a:p>
          <a:p>
            <a:pPr marL="0" indent="0">
              <a:buNone/>
            </a:pPr>
            <a:endParaRPr lang="sl-SI" sz="2800" dirty="0">
              <a:solidFill>
                <a:srgbClr val="002060"/>
              </a:solidFill>
              <a:latin typeface="Calibri" panose="020F0502020204030204" pitchFamily="34" charset="0"/>
              <a:cs typeface="Calibri" panose="020F0502020204030204" pitchFamily="34" charset="0"/>
            </a:endParaRPr>
          </a:p>
          <a:p>
            <a:pPr marL="0" indent="0">
              <a:buNone/>
            </a:pPr>
            <a:endParaRPr lang="sl-SI" sz="2800" dirty="0">
              <a:solidFill>
                <a:srgbClr val="002060"/>
              </a:solidFill>
              <a:latin typeface="Calibri" panose="020F0502020204030204" pitchFamily="34" charset="0"/>
              <a:cs typeface="Calibri" panose="020F0502020204030204" pitchFamily="34" charset="0"/>
            </a:endParaRPr>
          </a:p>
        </p:txBody>
      </p:sp>
      <p:pic>
        <p:nvPicPr>
          <p:cNvPr id="4" name="Slika 3">
            <a:extLst>
              <a:ext uri="{FF2B5EF4-FFF2-40B4-BE49-F238E27FC236}">
                <a16:creationId xmlns:a16="http://schemas.microsoft.com/office/drawing/2014/main" id="{C19B3AB8-3D0C-4838-A86D-76E50D05254A}"/>
              </a:ext>
            </a:extLst>
          </p:cNvPr>
          <p:cNvPicPr>
            <a:picLocks noChangeAspect="1"/>
          </p:cNvPicPr>
          <p:nvPr/>
        </p:nvPicPr>
        <p:blipFill>
          <a:blip r:embed="rId4"/>
          <a:stretch>
            <a:fillRect/>
          </a:stretch>
        </p:blipFill>
        <p:spPr>
          <a:xfrm>
            <a:off x="5447883" y="3139990"/>
            <a:ext cx="4443663" cy="3093900"/>
          </a:xfrm>
          <a:prstGeom prst="rect">
            <a:avLst/>
          </a:prstGeom>
        </p:spPr>
      </p:pic>
      <p:pic>
        <p:nvPicPr>
          <p:cNvPr id="5" name="Zvok 4">
            <a:hlinkClick r:id="" action="ppaction://media"/>
            <a:extLst>
              <a:ext uri="{FF2B5EF4-FFF2-40B4-BE49-F238E27FC236}">
                <a16:creationId xmlns:a16="http://schemas.microsoft.com/office/drawing/2014/main" id="{C8F77E35-41E1-44CB-90A3-84B8F92C914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892408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F3C34D3-EA65-49E6-9B2B-88D5869F6952}"/>
              </a:ext>
            </a:extLst>
          </p:cNvPr>
          <p:cNvSpPr>
            <a:spLocks noGrp="1"/>
          </p:cNvSpPr>
          <p:nvPr>
            <p:ph type="title"/>
          </p:nvPr>
        </p:nvSpPr>
        <p:spPr/>
        <p:txBody>
          <a:bodyPr/>
          <a:lstStyle/>
          <a:p>
            <a:r>
              <a:rPr lang="sl-SI" b="1" dirty="0">
                <a:solidFill>
                  <a:srgbClr val="FF0000"/>
                </a:solidFill>
                <a:latin typeface="Calibri" panose="020F0502020204030204" pitchFamily="34" charset="0"/>
                <a:cs typeface="Calibri" panose="020F0502020204030204" pitchFamily="34" charset="0"/>
              </a:rPr>
              <a:t>KAKO ZAPISUJEMO ŠTEVNIKE?</a:t>
            </a:r>
          </a:p>
        </p:txBody>
      </p:sp>
      <p:sp>
        <p:nvSpPr>
          <p:cNvPr id="3" name="Označba mesta vsebine 2">
            <a:extLst>
              <a:ext uri="{FF2B5EF4-FFF2-40B4-BE49-F238E27FC236}">
                <a16:creationId xmlns:a16="http://schemas.microsoft.com/office/drawing/2014/main" id="{73C9B3DE-10EF-48BB-9EDE-A49AC065D26A}"/>
              </a:ext>
            </a:extLst>
          </p:cNvPr>
          <p:cNvSpPr>
            <a:spLocks noGrp="1"/>
          </p:cNvSpPr>
          <p:nvPr>
            <p:ph idx="1"/>
          </p:nvPr>
        </p:nvSpPr>
        <p:spPr>
          <a:xfrm>
            <a:off x="1980114" y="1449163"/>
            <a:ext cx="8503904" cy="4575717"/>
          </a:xfrm>
        </p:spPr>
        <p:txBody>
          <a:bodyPr>
            <a:normAutofit/>
          </a:bodyPr>
          <a:lstStyle/>
          <a:p>
            <a:pPr marL="0" indent="0">
              <a:buNone/>
            </a:pPr>
            <a:r>
              <a:rPr lang="sl-SI" sz="2800" dirty="0">
                <a:solidFill>
                  <a:srgbClr val="002060"/>
                </a:solidFill>
                <a:latin typeface="Calibri" panose="020F0502020204030204" pitchFamily="34" charset="0"/>
                <a:cs typeface="Calibri" panose="020F0502020204030204" pitchFamily="34" charset="0"/>
              </a:rPr>
              <a:t>Kadar zapisujemo </a:t>
            </a:r>
            <a:r>
              <a:rPr lang="sl-SI" sz="2800" dirty="0">
                <a:solidFill>
                  <a:srgbClr val="FF0000"/>
                </a:solidFill>
                <a:latin typeface="Calibri" panose="020F0502020204030204" pitchFamily="34" charset="0"/>
                <a:cs typeface="Calibri" panose="020F0502020204030204" pitchFamily="34" charset="0"/>
              </a:rPr>
              <a:t>glavni števnik z besedo, vse dele pišemo narazen, razen števnikov od 1 do 99 in </a:t>
            </a:r>
            <a:r>
              <a:rPr lang="sl-SI" sz="2800" dirty="0" err="1">
                <a:solidFill>
                  <a:srgbClr val="FF0000"/>
                </a:solidFill>
                <a:latin typeface="Calibri" panose="020F0502020204030204" pitchFamily="34" charset="0"/>
                <a:cs typeface="Calibri" panose="020F0502020204030204" pitchFamily="34" charset="0"/>
              </a:rPr>
              <a:t>stotic</a:t>
            </a:r>
            <a:r>
              <a:rPr lang="sl-SI" sz="2800" dirty="0">
                <a:solidFill>
                  <a:srgbClr val="FF0000"/>
                </a:solidFill>
                <a:latin typeface="Calibri" panose="020F0502020204030204" pitchFamily="34" charset="0"/>
                <a:cs typeface="Calibri" panose="020F0502020204030204" pitchFamily="34" charset="0"/>
              </a:rPr>
              <a:t>, ki jih pišemo skupaj</a:t>
            </a:r>
            <a:r>
              <a:rPr lang="sl-SI" sz="2800" dirty="0">
                <a:solidFill>
                  <a:srgbClr val="002060"/>
                </a:solidFill>
                <a:latin typeface="Calibri" panose="020F0502020204030204" pitchFamily="34" charset="0"/>
                <a:cs typeface="Calibri" panose="020F0502020204030204" pitchFamily="34" charset="0"/>
              </a:rPr>
              <a:t>. Lahko jih zapišemo tudi s številko.</a:t>
            </a:r>
          </a:p>
          <a:p>
            <a:pPr marL="0" indent="0">
              <a:buNone/>
            </a:pPr>
            <a:endParaRPr lang="sl-SI" sz="2800" dirty="0">
              <a:solidFill>
                <a:srgbClr val="002060"/>
              </a:solidFill>
              <a:latin typeface="Calibri" panose="020F0502020204030204" pitchFamily="34" charset="0"/>
              <a:cs typeface="Calibri" panose="020F0502020204030204" pitchFamily="34" charset="0"/>
            </a:endParaRPr>
          </a:p>
          <a:p>
            <a:pPr marL="0" indent="0">
              <a:buNone/>
            </a:pPr>
            <a:endParaRPr lang="sl-SI" sz="2800" dirty="0">
              <a:solidFill>
                <a:srgbClr val="002060"/>
              </a:solidFill>
              <a:latin typeface="Calibri" panose="020F0502020204030204" pitchFamily="34" charset="0"/>
              <a:cs typeface="Calibri" panose="020F0502020204030204" pitchFamily="34" charset="0"/>
            </a:endParaRPr>
          </a:p>
          <a:p>
            <a:pPr marL="0" indent="0">
              <a:buNone/>
            </a:pPr>
            <a:endParaRPr lang="sl-SI" sz="2800" dirty="0">
              <a:solidFill>
                <a:srgbClr val="002060"/>
              </a:solidFill>
              <a:latin typeface="Calibri" panose="020F0502020204030204" pitchFamily="34" charset="0"/>
              <a:cs typeface="Calibri" panose="020F0502020204030204" pitchFamily="34" charset="0"/>
            </a:endParaRPr>
          </a:p>
        </p:txBody>
      </p:sp>
      <p:graphicFrame>
        <p:nvGraphicFramePr>
          <p:cNvPr id="8" name="Tabela 8">
            <a:extLst>
              <a:ext uri="{FF2B5EF4-FFF2-40B4-BE49-F238E27FC236}">
                <a16:creationId xmlns:a16="http://schemas.microsoft.com/office/drawing/2014/main" id="{D623FFF3-C9D5-46CA-8AB9-DBD77C53A69E}"/>
              </a:ext>
            </a:extLst>
          </p:cNvPr>
          <p:cNvGraphicFramePr>
            <a:graphicFrameLocks noGrp="1"/>
          </p:cNvGraphicFramePr>
          <p:nvPr>
            <p:extLst>
              <p:ext uri="{D42A27DB-BD31-4B8C-83A1-F6EECF244321}">
                <p14:modId xmlns:p14="http://schemas.microsoft.com/office/powerpoint/2010/main" val="48836402"/>
              </p:ext>
            </p:extLst>
          </p:nvPr>
        </p:nvGraphicFramePr>
        <p:xfrm>
          <a:off x="1980114" y="2935700"/>
          <a:ext cx="8679282" cy="3298190"/>
        </p:xfrm>
        <a:graphic>
          <a:graphicData uri="http://schemas.openxmlformats.org/drawingml/2006/table">
            <a:tbl>
              <a:tblPr firstRow="1" bandRow="1">
                <a:tableStyleId>{93296810-A885-4BE3-A3E7-6D5BEEA58F35}</a:tableStyleId>
              </a:tblPr>
              <a:tblGrid>
                <a:gridCol w="4339641">
                  <a:extLst>
                    <a:ext uri="{9D8B030D-6E8A-4147-A177-3AD203B41FA5}">
                      <a16:colId xmlns:a16="http://schemas.microsoft.com/office/drawing/2014/main" val="1491977907"/>
                    </a:ext>
                  </a:extLst>
                </a:gridCol>
                <a:gridCol w="4339641">
                  <a:extLst>
                    <a:ext uri="{9D8B030D-6E8A-4147-A177-3AD203B41FA5}">
                      <a16:colId xmlns:a16="http://schemas.microsoft.com/office/drawing/2014/main" val="4254854000"/>
                    </a:ext>
                  </a:extLst>
                </a:gridCol>
              </a:tblGrid>
              <a:tr h="471170">
                <a:tc>
                  <a:txBody>
                    <a:bodyPr/>
                    <a:lstStyle/>
                    <a:p>
                      <a:pPr algn="ctr"/>
                      <a:r>
                        <a:rPr lang="sl-SI" dirty="0">
                          <a:solidFill>
                            <a:srgbClr val="002060"/>
                          </a:solidFill>
                          <a:latin typeface="Calibri" panose="020F0502020204030204" pitchFamily="34" charset="0"/>
                          <a:cs typeface="Calibri" panose="020F0502020204030204" pitchFamily="34" charset="0"/>
                        </a:rPr>
                        <a:t>Zapis z besedo</a:t>
                      </a:r>
                    </a:p>
                  </a:txBody>
                  <a:tcPr/>
                </a:tc>
                <a:tc>
                  <a:txBody>
                    <a:bodyPr/>
                    <a:lstStyle/>
                    <a:p>
                      <a:pPr algn="ctr"/>
                      <a:r>
                        <a:rPr lang="sl-SI" dirty="0">
                          <a:solidFill>
                            <a:srgbClr val="002060"/>
                          </a:solidFill>
                          <a:latin typeface="Calibri" panose="020F0502020204030204" pitchFamily="34" charset="0"/>
                          <a:cs typeface="Calibri" panose="020F0502020204030204" pitchFamily="34" charset="0"/>
                        </a:rPr>
                        <a:t>Zapis s številko</a:t>
                      </a:r>
                    </a:p>
                  </a:txBody>
                  <a:tcPr/>
                </a:tc>
                <a:extLst>
                  <a:ext uri="{0D108BD9-81ED-4DB2-BD59-A6C34878D82A}">
                    <a16:rowId xmlns:a16="http://schemas.microsoft.com/office/drawing/2014/main" val="2357343396"/>
                  </a:ext>
                </a:extLst>
              </a:tr>
              <a:tr h="471170">
                <a:tc>
                  <a:txBody>
                    <a:bodyPr/>
                    <a:lstStyle/>
                    <a:p>
                      <a:pPr algn="ctr"/>
                      <a:r>
                        <a:rPr lang="sl-SI" dirty="0">
                          <a:solidFill>
                            <a:srgbClr val="002060"/>
                          </a:solidFill>
                          <a:latin typeface="Calibri" panose="020F0502020204030204" pitchFamily="34" charset="0"/>
                          <a:cs typeface="Calibri" panose="020F0502020204030204" pitchFamily="34" charset="0"/>
                        </a:rPr>
                        <a:t>osem</a:t>
                      </a:r>
                    </a:p>
                  </a:txBody>
                  <a:tcPr/>
                </a:tc>
                <a:tc>
                  <a:txBody>
                    <a:bodyPr/>
                    <a:lstStyle/>
                    <a:p>
                      <a:pPr algn="ctr"/>
                      <a:r>
                        <a:rPr lang="sl-SI" dirty="0">
                          <a:solidFill>
                            <a:srgbClr val="002060"/>
                          </a:solidFill>
                          <a:latin typeface="Calibri" panose="020F0502020204030204" pitchFamily="34" charset="0"/>
                          <a:cs typeface="Calibri" panose="020F0502020204030204" pitchFamily="34" charset="0"/>
                        </a:rPr>
                        <a:t>8</a:t>
                      </a:r>
                    </a:p>
                  </a:txBody>
                  <a:tcPr/>
                </a:tc>
                <a:extLst>
                  <a:ext uri="{0D108BD9-81ED-4DB2-BD59-A6C34878D82A}">
                    <a16:rowId xmlns:a16="http://schemas.microsoft.com/office/drawing/2014/main" val="1176476414"/>
                  </a:ext>
                </a:extLst>
              </a:tr>
              <a:tr h="471170">
                <a:tc>
                  <a:txBody>
                    <a:bodyPr/>
                    <a:lstStyle/>
                    <a:p>
                      <a:pPr algn="ctr"/>
                      <a:r>
                        <a:rPr lang="sl-SI" dirty="0">
                          <a:solidFill>
                            <a:srgbClr val="002060"/>
                          </a:solidFill>
                          <a:latin typeface="Calibri" panose="020F0502020204030204" pitchFamily="34" charset="0"/>
                          <a:cs typeface="Calibri" panose="020F0502020204030204" pitchFamily="34" charset="0"/>
                        </a:rPr>
                        <a:t>šestnajst</a:t>
                      </a:r>
                    </a:p>
                  </a:txBody>
                  <a:tcPr/>
                </a:tc>
                <a:tc>
                  <a:txBody>
                    <a:bodyPr/>
                    <a:lstStyle/>
                    <a:p>
                      <a:pPr algn="ctr"/>
                      <a:r>
                        <a:rPr lang="sl-SI" dirty="0">
                          <a:solidFill>
                            <a:srgbClr val="002060"/>
                          </a:solidFill>
                          <a:latin typeface="Calibri" panose="020F0502020204030204" pitchFamily="34" charset="0"/>
                          <a:cs typeface="Calibri" panose="020F0502020204030204" pitchFamily="34" charset="0"/>
                        </a:rPr>
                        <a:t>16</a:t>
                      </a:r>
                    </a:p>
                  </a:txBody>
                  <a:tcPr/>
                </a:tc>
                <a:extLst>
                  <a:ext uri="{0D108BD9-81ED-4DB2-BD59-A6C34878D82A}">
                    <a16:rowId xmlns:a16="http://schemas.microsoft.com/office/drawing/2014/main" val="1055967943"/>
                  </a:ext>
                </a:extLst>
              </a:tr>
              <a:tr h="471170">
                <a:tc>
                  <a:txBody>
                    <a:bodyPr/>
                    <a:lstStyle/>
                    <a:p>
                      <a:pPr algn="ctr"/>
                      <a:r>
                        <a:rPr lang="sl-SI" dirty="0">
                          <a:solidFill>
                            <a:srgbClr val="002060"/>
                          </a:solidFill>
                          <a:latin typeface="Calibri" panose="020F0502020204030204" pitchFamily="34" charset="0"/>
                          <a:cs typeface="Calibri" panose="020F0502020204030204" pitchFamily="34" charset="0"/>
                        </a:rPr>
                        <a:t>tri tisoč</a:t>
                      </a:r>
                    </a:p>
                  </a:txBody>
                  <a:tcPr/>
                </a:tc>
                <a:tc>
                  <a:txBody>
                    <a:bodyPr/>
                    <a:lstStyle/>
                    <a:p>
                      <a:pPr algn="ctr"/>
                      <a:r>
                        <a:rPr lang="sl-SI" dirty="0">
                          <a:solidFill>
                            <a:srgbClr val="002060"/>
                          </a:solidFill>
                          <a:latin typeface="Calibri" panose="020F0502020204030204" pitchFamily="34" charset="0"/>
                          <a:cs typeface="Calibri" panose="020F0502020204030204" pitchFamily="34" charset="0"/>
                        </a:rPr>
                        <a:t>3 000</a:t>
                      </a:r>
                    </a:p>
                  </a:txBody>
                  <a:tcPr/>
                </a:tc>
                <a:extLst>
                  <a:ext uri="{0D108BD9-81ED-4DB2-BD59-A6C34878D82A}">
                    <a16:rowId xmlns:a16="http://schemas.microsoft.com/office/drawing/2014/main" val="606139274"/>
                  </a:ext>
                </a:extLst>
              </a:tr>
              <a:tr h="471170">
                <a:tc>
                  <a:txBody>
                    <a:bodyPr/>
                    <a:lstStyle/>
                    <a:p>
                      <a:pPr algn="ctr"/>
                      <a:r>
                        <a:rPr lang="sl-SI" dirty="0">
                          <a:solidFill>
                            <a:srgbClr val="002060"/>
                          </a:solidFill>
                          <a:latin typeface="Calibri" panose="020F0502020204030204" pitchFamily="34" charset="0"/>
                          <a:cs typeface="Calibri" panose="020F0502020204030204" pitchFamily="34" charset="0"/>
                        </a:rPr>
                        <a:t>osem mil</a:t>
                      </a:r>
                      <a:r>
                        <a:rPr lang="sl-SI" dirty="0">
                          <a:solidFill>
                            <a:srgbClr val="FF0000"/>
                          </a:solidFill>
                          <a:latin typeface="Calibri" panose="020F0502020204030204" pitchFamily="34" charset="0"/>
                          <a:cs typeface="Calibri" panose="020F0502020204030204" pitchFamily="34" charset="0"/>
                        </a:rPr>
                        <a:t>i</a:t>
                      </a:r>
                      <a:r>
                        <a:rPr lang="sl-SI" dirty="0">
                          <a:solidFill>
                            <a:srgbClr val="002060"/>
                          </a:solidFill>
                          <a:latin typeface="Calibri" panose="020F0502020204030204" pitchFamily="34" charset="0"/>
                          <a:cs typeface="Calibri" panose="020F0502020204030204" pitchFamily="34" charset="0"/>
                        </a:rPr>
                        <a:t>jonov</a:t>
                      </a:r>
                    </a:p>
                  </a:txBody>
                  <a:tcPr/>
                </a:tc>
                <a:tc>
                  <a:txBody>
                    <a:bodyPr/>
                    <a:lstStyle/>
                    <a:p>
                      <a:pPr algn="ctr"/>
                      <a:r>
                        <a:rPr lang="sl-SI" dirty="0">
                          <a:solidFill>
                            <a:srgbClr val="002060"/>
                          </a:solidFill>
                          <a:latin typeface="Calibri" panose="020F0502020204030204" pitchFamily="34" charset="0"/>
                          <a:cs typeface="Calibri" panose="020F0502020204030204" pitchFamily="34" charset="0"/>
                        </a:rPr>
                        <a:t>8 000 000</a:t>
                      </a:r>
                    </a:p>
                  </a:txBody>
                  <a:tcPr/>
                </a:tc>
                <a:extLst>
                  <a:ext uri="{0D108BD9-81ED-4DB2-BD59-A6C34878D82A}">
                    <a16:rowId xmlns:a16="http://schemas.microsoft.com/office/drawing/2014/main" val="1526022048"/>
                  </a:ext>
                </a:extLst>
              </a:tr>
              <a:tr h="471170">
                <a:tc>
                  <a:txBody>
                    <a:bodyPr/>
                    <a:lstStyle/>
                    <a:p>
                      <a:pPr algn="ctr"/>
                      <a:r>
                        <a:rPr lang="sl-SI" dirty="0">
                          <a:solidFill>
                            <a:srgbClr val="002060"/>
                          </a:solidFill>
                          <a:latin typeface="Calibri" panose="020F0502020204030204" pitchFamily="34" charset="0"/>
                          <a:cs typeface="Calibri" panose="020F0502020204030204" pitchFamily="34" charset="0"/>
                        </a:rPr>
                        <a:t>šes</a:t>
                      </a:r>
                      <a:r>
                        <a:rPr lang="sl-SI" dirty="0">
                          <a:solidFill>
                            <a:srgbClr val="FF0000"/>
                          </a:solidFill>
                          <a:latin typeface="Calibri" panose="020F0502020204030204" pitchFamily="34" charset="0"/>
                          <a:cs typeface="Calibri" panose="020F0502020204030204" pitchFamily="34" charset="0"/>
                        </a:rPr>
                        <a:t>t</a:t>
                      </a:r>
                      <a:r>
                        <a:rPr lang="sl-SI" dirty="0">
                          <a:solidFill>
                            <a:srgbClr val="002060"/>
                          </a:solidFill>
                          <a:latin typeface="Calibri" panose="020F0502020204030204" pitchFamily="34" charset="0"/>
                          <a:cs typeface="Calibri" panose="020F0502020204030204" pitchFamily="34" charset="0"/>
                        </a:rPr>
                        <a:t>indeve</a:t>
                      </a:r>
                      <a:r>
                        <a:rPr lang="sl-SI" dirty="0">
                          <a:solidFill>
                            <a:srgbClr val="FF0000"/>
                          </a:solidFill>
                          <a:latin typeface="Calibri" panose="020F0502020204030204" pitchFamily="34" charset="0"/>
                          <a:cs typeface="Calibri" panose="020F0502020204030204" pitchFamily="34" charset="0"/>
                        </a:rPr>
                        <a:t>t</a:t>
                      </a:r>
                      <a:r>
                        <a:rPr lang="sl-SI" dirty="0">
                          <a:solidFill>
                            <a:srgbClr val="002060"/>
                          </a:solidFill>
                          <a:latin typeface="Calibri" panose="020F0502020204030204" pitchFamily="34" charset="0"/>
                          <a:cs typeface="Calibri" panose="020F0502020204030204" pitchFamily="34" charset="0"/>
                        </a:rPr>
                        <a:t>deset</a:t>
                      </a:r>
                    </a:p>
                  </a:txBody>
                  <a:tcPr/>
                </a:tc>
                <a:tc>
                  <a:txBody>
                    <a:bodyPr/>
                    <a:lstStyle/>
                    <a:p>
                      <a:pPr algn="ctr"/>
                      <a:r>
                        <a:rPr lang="sl-SI" dirty="0">
                          <a:solidFill>
                            <a:srgbClr val="002060"/>
                          </a:solidFill>
                          <a:latin typeface="Calibri" panose="020F0502020204030204" pitchFamily="34" charset="0"/>
                          <a:cs typeface="Calibri" panose="020F0502020204030204" pitchFamily="34" charset="0"/>
                        </a:rPr>
                        <a:t>96</a:t>
                      </a:r>
                    </a:p>
                  </a:txBody>
                  <a:tcPr/>
                </a:tc>
                <a:extLst>
                  <a:ext uri="{0D108BD9-81ED-4DB2-BD59-A6C34878D82A}">
                    <a16:rowId xmlns:a16="http://schemas.microsoft.com/office/drawing/2014/main" val="3317607816"/>
                  </a:ext>
                </a:extLst>
              </a:tr>
              <a:tr h="471170">
                <a:tc>
                  <a:txBody>
                    <a:bodyPr/>
                    <a:lstStyle/>
                    <a:p>
                      <a:pPr algn="ctr"/>
                      <a:r>
                        <a:rPr lang="sl-SI" dirty="0">
                          <a:solidFill>
                            <a:srgbClr val="002060"/>
                          </a:solidFill>
                          <a:latin typeface="Calibri" panose="020F0502020204030204" pitchFamily="34" charset="0"/>
                          <a:cs typeface="Calibri" panose="020F0502020204030204" pitchFamily="34" charset="0"/>
                        </a:rPr>
                        <a:t>še</a:t>
                      </a:r>
                      <a:r>
                        <a:rPr lang="sl-SI" dirty="0">
                          <a:solidFill>
                            <a:srgbClr val="FF0000"/>
                          </a:solidFill>
                          <a:latin typeface="Calibri" panose="020F0502020204030204" pitchFamily="34" charset="0"/>
                          <a:cs typeface="Calibri" panose="020F0502020204030204" pitchFamily="34" charset="0"/>
                        </a:rPr>
                        <a:t>st</a:t>
                      </a:r>
                      <a:r>
                        <a:rPr lang="sl-SI" dirty="0">
                          <a:solidFill>
                            <a:srgbClr val="002060"/>
                          </a:solidFill>
                          <a:latin typeface="Calibri" panose="020F0502020204030204" pitchFamily="34" charset="0"/>
                          <a:cs typeface="Calibri" panose="020F0502020204030204" pitchFamily="34" charset="0"/>
                        </a:rPr>
                        <a:t>sto petindvajset</a:t>
                      </a:r>
                    </a:p>
                  </a:txBody>
                  <a:tcPr/>
                </a:tc>
                <a:tc>
                  <a:txBody>
                    <a:bodyPr/>
                    <a:lstStyle/>
                    <a:p>
                      <a:pPr algn="ctr"/>
                      <a:r>
                        <a:rPr lang="sl-SI" dirty="0">
                          <a:solidFill>
                            <a:srgbClr val="002060"/>
                          </a:solidFill>
                          <a:latin typeface="Calibri" panose="020F0502020204030204" pitchFamily="34" charset="0"/>
                          <a:cs typeface="Calibri" panose="020F0502020204030204" pitchFamily="34" charset="0"/>
                        </a:rPr>
                        <a:t>625</a:t>
                      </a:r>
                    </a:p>
                  </a:txBody>
                  <a:tcPr/>
                </a:tc>
                <a:extLst>
                  <a:ext uri="{0D108BD9-81ED-4DB2-BD59-A6C34878D82A}">
                    <a16:rowId xmlns:a16="http://schemas.microsoft.com/office/drawing/2014/main" val="930656973"/>
                  </a:ext>
                </a:extLst>
              </a:tr>
            </a:tbl>
          </a:graphicData>
        </a:graphic>
      </p:graphicFrame>
      <p:pic>
        <p:nvPicPr>
          <p:cNvPr id="10" name="Slika 9">
            <a:extLst>
              <a:ext uri="{FF2B5EF4-FFF2-40B4-BE49-F238E27FC236}">
                <a16:creationId xmlns:a16="http://schemas.microsoft.com/office/drawing/2014/main" id="{E85BC6A2-9263-4EE9-873A-727ED47A6D8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279324" y="5316488"/>
            <a:ext cx="708392" cy="708392"/>
          </a:xfrm>
          <a:prstGeom prst="rect">
            <a:avLst/>
          </a:prstGeom>
        </p:spPr>
      </p:pic>
      <p:pic>
        <p:nvPicPr>
          <p:cNvPr id="11" name="Zvok 10">
            <a:hlinkClick r:id="" action="ppaction://media"/>
            <a:extLst>
              <a:ext uri="{FF2B5EF4-FFF2-40B4-BE49-F238E27FC236}">
                <a16:creationId xmlns:a16="http://schemas.microsoft.com/office/drawing/2014/main" id="{23A1039E-CC27-40F0-A85E-71060FE9DDE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416564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F3C34D3-EA65-49E6-9B2B-88D5869F6952}"/>
              </a:ext>
            </a:extLst>
          </p:cNvPr>
          <p:cNvSpPr>
            <a:spLocks noGrp="1"/>
          </p:cNvSpPr>
          <p:nvPr>
            <p:ph type="title"/>
          </p:nvPr>
        </p:nvSpPr>
        <p:spPr/>
        <p:txBody>
          <a:bodyPr/>
          <a:lstStyle/>
          <a:p>
            <a:r>
              <a:rPr lang="sl-SI" b="1" dirty="0">
                <a:solidFill>
                  <a:srgbClr val="FF0000"/>
                </a:solidFill>
                <a:latin typeface="Calibri" panose="020F0502020204030204" pitchFamily="34" charset="0"/>
                <a:cs typeface="Calibri" panose="020F0502020204030204" pitchFamily="34" charset="0"/>
              </a:rPr>
              <a:t>KAKO ZAPISUJEMO ŠTEVNIKE?</a:t>
            </a:r>
          </a:p>
        </p:txBody>
      </p:sp>
      <p:sp>
        <p:nvSpPr>
          <p:cNvPr id="3" name="Označba mesta vsebine 2">
            <a:extLst>
              <a:ext uri="{FF2B5EF4-FFF2-40B4-BE49-F238E27FC236}">
                <a16:creationId xmlns:a16="http://schemas.microsoft.com/office/drawing/2014/main" id="{73C9B3DE-10EF-48BB-9EDE-A49AC065D26A}"/>
              </a:ext>
            </a:extLst>
          </p:cNvPr>
          <p:cNvSpPr>
            <a:spLocks noGrp="1"/>
          </p:cNvSpPr>
          <p:nvPr>
            <p:ph idx="1"/>
          </p:nvPr>
        </p:nvSpPr>
        <p:spPr>
          <a:xfrm>
            <a:off x="1980114" y="1449163"/>
            <a:ext cx="8503904" cy="4575717"/>
          </a:xfrm>
        </p:spPr>
        <p:txBody>
          <a:bodyPr>
            <a:normAutofit/>
          </a:bodyPr>
          <a:lstStyle/>
          <a:p>
            <a:pPr marL="0" indent="0">
              <a:buNone/>
            </a:pPr>
            <a:r>
              <a:rPr lang="sl-SI" sz="2800" dirty="0">
                <a:solidFill>
                  <a:srgbClr val="002060"/>
                </a:solidFill>
                <a:latin typeface="Calibri" panose="020F0502020204030204" pitchFamily="34" charset="0"/>
                <a:cs typeface="Calibri" panose="020F0502020204030204" pitchFamily="34" charset="0"/>
              </a:rPr>
              <a:t>Kadar zapisujemo </a:t>
            </a:r>
            <a:r>
              <a:rPr lang="sl-SI" sz="2800" dirty="0">
                <a:solidFill>
                  <a:srgbClr val="FF0000"/>
                </a:solidFill>
                <a:latin typeface="Calibri" panose="020F0502020204030204" pitchFamily="34" charset="0"/>
                <a:cs typeface="Calibri" panose="020F0502020204030204" pitchFamily="34" charset="0"/>
              </a:rPr>
              <a:t>vrstilni števnik z besedo, vse dele pišemo skupaj</a:t>
            </a:r>
            <a:r>
              <a:rPr lang="sl-SI" sz="2800" dirty="0">
                <a:solidFill>
                  <a:srgbClr val="002060"/>
                </a:solidFill>
                <a:latin typeface="Calibri" panose="020F0502020204030204" pitchFamily="34" charset="0"/>
                <a:cs typeface="Calibri" panose="020F0502020204030204" pitchFamily="34" charset="0"/>
              </a:rPr>
              <a:t>. Lahko jih zapišemo tudi s številko, vendar </a:t>
            </a:r>
            <a:r>
              <a:rPr lang="sl-SI" sz="2800" dirty="0">
                <a:solidFill>
                  <a:srgbClr val="FF0000"/>
                </a:solidFill>
                <a:latin typeface="Calibri" panose="020F0502020204030204" pitchFamily="34" charset="0"/>
                <a:cs typeface="Calibri" panose="020F0502020204030204" pitchFamily="34" charset="0"/>
              </a:rPr>
              <a:t>za njo vedno napišemo piko</a:t>
            </a:r>
            <a:r>
              <a:rPr lang="sl-SI" sz="2800" dirty="0">
                <a:solidFill>
                  <a:srgbClr val="002060"/>
                </a:solidFill>
                <a:latin typeface="Calibri" panose="020F0502020204030204" pitchFamily="34" charset="0"/>
                <a:cs typeface="Calibri" panose="020F0502020204030204" pitchFamily="34" charset="0"/>
              </a:rPr>
              <a:t>.</a:t>
            </a:r>
          </a:p>
          <a:p>
            <a:pPr marL="0" indent="0">
              <a:buNone/>
            </a:pPr>
            <a:endParaRPr lang="sl-SI" sz="2800" dirty="0">
              <a:solidFill>
                <a:srgbClr val="002060"/>
              </a:solidFill>
              <a:latin typeface="Calibri" panose="020F0502020204030204" pitchFamily="34" charset="0"/>
              <a:cs typeface="Calibri" panose="020F0502020204030204" pitchFamily="34" charset="0"/>
            </a:endParaRPr>
          </a:p>
          <a:p>
            <a:pPr marL="0" indent="0">
              <a:buNone/>
            </a:pPr>
            <a:endParaRPr lang="sl-SI" sz="2800" dirty="0">
              <a:solidFill>
                <a:srgbClr val="002060"/>
              </a:solidFill>
              <a:latin typeface="Calibri" panose="020F0502020204030204" pitchFamily="34" charset="0"/>
              <a:cs typeface="Calibri" panose="020F0502020204030204" pitchFamily="34" charset="0"/>
            </a:endParaRPr>
          </a:p>
          <a:p>
            <a:pPr marL="0" indent="0">
              <a:buNone/>
            </a:pPr>
            <a:endParaRPr lang="sl-SI" sz="2800" dirty="0">
              <a:solidFill>
                <a:srgbClr val="002060"/>
              </a:solidFill>
              <a:latin typeface="Calibri" panose="020F0502020204030204" pitchFamily="34" charset="0"/>
              <a:cs typeface="Calibri" panose="020F0502020204030204" pitchFamily="34" charset="0"/>
            </a:endParaRPr>
          </a:p>
        </p:txBody>
      </p:sp>
      <p:graphicFrame>
        <p:nvGraphicFramePr>
          <p:cNvPr id="8" name="Tabela 8">
            <a:extLst>
              <a:ext uri="{FF2B5EF4-FFF2-40B4-BE49-F238E27FC236}">
                <a16:creationId xmlns:a16="http://schemas.microsoft.com/office/drawing/2014/main" id="{D623FFF3-C9D5-46CA-8AB9-DBD77C53A69E}"/>
              </a:ext>
            </a:extLst>
          </p:cNvPr>
          <p:cNvGraphicFramePr>
            <a:graphicFrameLocks noGrp="1"/>
          </p:cNvGraphicFramePr>
          <p:nvPr>
            <p:extLst>
              <p:ext uri="{D42A27DB-BD31-4B8C-83A1-F6EECF244321}">
                <p14:modId xmlns:p14="http://schemas.microsoft.com/office/powerpoint/2010/main" val="3290917973"/>
              </p:ext>
            </p:extLst>
          </p:nvPr>
        </p:nvGraphicFramePr>
        <p:xfrm>
          <a:off x="1980114" y="2935700"/>
          <a:ext cx="8679282" cy="3298190"/>
        </p:xfrm>
        <a:graphic>
          <a:graphicData uri="http://schemas.openxmlformats.org/drawingml/2006/table">
            <a:tbl>
              <a:tblPr firstRow="1" bandRow="1">
                <a:tableStyleId>{93296810-A885-4BE3-A3E7-6D5BEEA58F35}</a:tableStyleId>
              </a:tblPr>
              <a:tblGrid>
                <a:gridCol w="4339641">
                  <a:extLst>
                    <a:ext uri="{9D8B030D-6E8A-4147-A177-3AD203B41FA5}">
                      <a16:colId xmlns:a16="http://schemas.microsoft.com/office/drawing/2014/main" val="1491977907"/>
                    </a:ext>
                  </a:extLst>
                </a:gridCol>
                <a:gridCol w="4339641">
                  <a:extLst>
                    <a:ext uri="{9D8B030D-6E8A-4147-A177-3AD203B41FA5}">
                      <a16:colId xmlns:a16="http://schemas.microsoft.com/office/drawing/2014/main" val="4254854000"/>
                    </a:ext>
                  </a:extLst>
                </a:gridCol>
              </a:tblGrid>
              <a:tr h="471170">
                <a:tc>
                  <a:txBody>
                    <a:bodyPr/>
                    <a:lstStyle/>
                    <a:p>
                      <a:pPr algn="ctr"/>
                      <a:r>
                        <a:rPr lang="sl-SI" dirty="0">
                          <a:solidFill>
                            <a:srgbClr val="002060"/>
                          </a:solidFill>
                          <a:latin typeface="Calibri" panose="020F0502020204030204" pitchFamily="34" charset="0"/>
                          <a:cs typeface="Calibri" panose="020F0502020204030204" pitchFamily="34" charset="0"/>
                        </a:rPr>
                        <a:t>Zapis z besedo</a:t>
                      </a:r>
                    </a:p>
                  </a:txBody>
                  <a:tcPr/>
                </a:tc>
                <a:tc>
                  <a:txBody>
                    <a:bodyPr/>
                    <a:lstStyle/>
                    <a:p>
                      <a:pPr algn="ctr"/>
                      <a:r>
                        <a:rPr lang="sl-SI" dirty="0">
                          <a:solidFill>
                            <a:srgbClr val="002060"/>
                          </a:solidFill>
                          <a:latin typeface="Calibri" panose="020F0502020204030204" pitchFamily="34" charset="0"/>
                          <a:cs typeface="Calibri" panose="020F0502020204030204" pitchFamily="34" charset="0"/>
                        </a:rPr>
                        <a:t>Zapis s številko</a:t>
                      </a:r>
                    </a:p>
                  </a:txBody>
                  <a:tcPr/>
                </a:tc>
                <a:extLst>
                  <a:ext uri="{0D108BD9-81ED-4DB2-BD59-A6C34878D82A}">
                    <a16:rowId xmlns:a16="http://schemas.microsoft.com/office/drawing/2014/main" val="2357343396"/>
                  </a:ext>
                </a:extLst>
              </a:tr>
              <a:tr h="471170">
                <a:tc>
                  <a:txBody>
                    <a:bodyPr/>
                    <a:lstStyle/>
                    <a:p>
                      <a:pPr algn="ctr"/>
                      <a:r>
                        <a:rPr lang="sl-SI" dirty="0">
                          <a:solidFill>
                            <a:srgbClr val="002060"/>
                          </a:solidFill>
                          <a:latin typeface="Calibri" panose="020F0502020204030204" pitchFamily="34" charset="0"/>
                          <a:cs typeface="Calibri" panose="020F0502020204030204" pitchFamily="34" charset="0"/>
                        </a:rPr>
                        <a:t>osmi</a:t>
                      </a:r>
                    </a:p>
                  </a:txBody>
                  <a:tcPr/>
                </a:tc>
                <a:tc>
                  <a:txBody>
                    <a:bodyPr/>
                    <a:lstStyle/>
                    <a:p>
                      <a:pPr algn="ctr"/>
                      <a:r>
                        <a:rPr lang="sl-SI" dirty="0">
                          <a:solidFill>
                            <a:srgbClr val="002060"/>
                          </a:solidFill>
                          <a:latin typeface="Calibri" panose="020F0502020204030204" pitchFamily="34" charset="0"/>
                          <a:cs typeface="Calibri" panose="020F0502020204030204" pitchFamily="34" charset="0"/>
                        </a:rPr>
                        <a:t>8.</a:t>
                      </a:r>
                    </a:p>
                  </a:txBody>
                  <a:tcPr/>
                </a:tc>
                <a:extLst>
                  <a:ext uri="{0D108BD9-81ED-4DB2-BD59-A6C34878D82A}">
                    <a16:rowId xmlns:a16="http://schemas.microsoft.com/office/drawing/2014/main" val="1176476414"/>
                  </a:ext>
                </a:extLst>
              </a:tr>
              <a:tr h="471170">
                <a:tc>
                  <a:txBody>
                    <a:bodyPr/>
                    <a:lstStyle/>
                    <a:p>
                      <a:pPr algn="ctr"/>
                      <a:r>
                        <a:rPr lang="sl-SI" dirty="0">
                          <a:solidFill>
                            <a:srgbClr val="002060"/>
                          </a:solidFill>
                          <a:latin typeface="Calibri" panose="020F0502020204030204" pitchFamily="34" charset="0"/>
                          <a:cs typeface="Calibri" panose="020F0502020204030204" pitchFamily="34" charset="0"/>
                        </a:rPr>
                        <a:t>šestnajsti</a:t>
                      </a:r>
                    </a:p>
                  </a:txBody>
                  <a:tcPr/>
                </a:tc>
                <a:tc>
                  <a:txBody>
                    <a:bodyPr/>
                    <a:lstStyle/>
                    <a:p>
                      <a:pPr algn="ctr"/>
                      <a:r>
                        <a:rPr lang="sl-SI" dirty="0">
                          <a:solidFill>
                            <a:srgbClr val="002060"/>
                          </a:solidFill>
                          <a:latin typeface="Calibri" panose="020F0502020204030204" pitchFamily="34" charset="0"/>
                          <a:cs typeface="Calibri" panose="020F0502020204030204" pitchFamily="34" charset="0"/>
                        </a:rPr>
                        <a:t>16.</a:t>
                      </a:r>
                    </a:p>
                  </a:txBody>
                  <a:tcPr/>
                </a:tc>
                <a:extLst>
                  <a:ext uri="{0D108BD9-81ED-4DB2-BD59-A6C34878D82A}">
                    <a16:rowId xmlns:a16="http://schemas.microsoft.com/office/drawing/2014/main" val="1055967943"/>
                  </a:ext>
                </a:extLst>
              </a:tr>
              <a:tr h="471170">
                <a:tc>
                  <a:txBody>
                    <a:bodyPr/>
                    <a:lstStyle/>
                    <a:p>
                      <a:pPr algn="ctr"/>
                      <a:r>
                        <a:rPr lang="sl-SI" dirty="0" err="1">
                          <a:solidFill>
                            <a:srgbClr val="002060"/>
                          </a:solidFill>
                          <a:latin typeface="Calibri" panose="020F0502020204030204" pitchFamily="34" charset="0"/>
                          <a:cs typeface="Calibri" panose="020F0502020204030204" pitchFamily="34" charset="0"/>
                        </a:rPr>
                        <a:t>tritisoči</a:t>
                      </a:r>
                      <a:endParaRPr lang="sl-SI" dirty="0">
                        <a:solidFill>
                          <a:srgbClr val="002060"/>
                        </a:solidFill>
                        <a:latin typeface="Calibri" panose="020F0502020204030204" pitchFamily="34" charset="0"/>
                        <a:cs typeface="Calibri" panose="020F0502020204030204" pitchFamily="34" charset="0"/>
                      </a:endParaRPr>
                    </a:p>
                  </a:txBody>
                  <a:tcPr/>
                </a:tc>
                <a:tc>
                  <a:txBody>
                    <a:bodyPr/>
                    <a:lstStyle/>
                    <a:p>
                      <a:pPr algn="ctr"/>
                      <a:r>
                        <a:rPr lang="sl-SI" dirty="0">
                          <a:solidFill>
                            <a:srgbClr val="002060"/>
                          </a:solidFill>
                          <a:latin typeface="Calibri" panose="020F0502020204030204" pitchFamily="34" charset="0"/>
                          <a:cs typeface="Calibri" panose="020F0502020204030204" pitchFamily="34" charset="0"/>
                        </a:rPr>
                        <a:t>3000.</a:t>
                      </a:r>
                    </a:p>
                  </a:txBody>
                  <a:tcPr/>
                </a:tc>
                <a:extLst>
                  <a:ext uri="{0D108BD9-81ED-4DB2-BD59-A6C34878D82A}">
                    <a16:rowId xmlns:a16="http://schemas.microsoft.com/office/drawing/2014/main" val="606139274"/>
                  </a:ext>
                </a:extLst>
              </a:tr>
              <a:tr h="471170">
                <a:tc>
                  <a:txBody>
                    <a:bodyPr/>
                    <a:lstStyle/>
                    <a:p>
                      <a:pPr algn="ctr"/>
                      <a:r>
                        <a:rPr lang="sl-SI" dirty="0" err="1">
                          <a:solidFill>
                            <a:srgbClr val="002060"/>
                          </a:solidFill>
                          <a:latin typeface="Calibri" panose="020F0502020204030204" pitchFamily="34" charset="0"/>
                          <a:cs typeface="Calibri" panose="020F0502020204030204" pitchFamily="34" charset="0"/>
                        </a:rPr>
                        <a:t>osemmilijonti</a:t>
                      </a:r>
                      <a:endParaRPr lang="sl-SI" dirty="0">
                        <a:solidFill>
                          <a:srgbClr val="002060"/>
                        </a:solidFill>
                        <a:latin typeface="Calibri" panose="020F0502020204030204" pitchFamily="34" charset="0"/>
                        <a:cs typeface="Calibri" panose="020F0502020204030204" pitchFamily="34" charset="0"/>
                      </a:endParaRPr>
                    </a:p>
                  </a:txBody>
                  <a:tcPr/>
                </a:tc>
                <a:tc>
                  <a:txBody>
                    <a:bodyPr/>
                    <a:lstStyle/>
                    <a:p>
                      <a:pPr algn="ctr"/>
                      <a:r>
                        <a:rPr lang="sl-SI" dirty="0">
                          <a:solidFill>
                            <a:srgbClr val="002060"/>
                          </a:solidFill>
                          <a:latin typeface="Calibri" panose="020F0502020204030204" pitchFamily="34" charset="0"/>
                          <a:cs typeface="Calibri" panose="020F0502020204030204" pitchFamily="34" charset="0"/>
                        </a:rPr>
                        <a:t>8000000.</a:t>
                      </a:r>
                    </a:p>
                  </a:txBody>
                  <a:tcPr/>
                </a:tc>
                <a:extLst>
                  <a:ext uri="{0D108BD9-81ED-4DB2-BD59-A6C34878D82A}">
                    <a16:rowId xmlns:a16="http://schemas.microsoft.com/office/drawing/2014/main" val="1526022048"/>
                  </a:ext>
                </a:extLst>
              </a:tr>
              <a:tr h="471170">
                <a:tc>
                  <a:txBody>
                    <a:bodyPr/>
                    <a:lstStyle/>
                    <a:p>
                      <a:pPr algn="ctr"/>
                      <a:r>
                        <a:rPr lang="sl-SI" dirty="0">
                          <a:solidFill>
                            <a:srgbClr val="002060"/>
                          </a:solidFill>
                          <a:latin typeface="Calibri" panose="020F0502020204030204" pitchFamily="34" charset="0"/>
                          <a:cs typeface="Calibri" panose="020F0502020204030204" pitchFamily="34" charset="0"/>
                        </a:rPr>
                        <a:t>šestindevetdeseti</a:t>
                      </a:r>
                    </a:p>
                  </a:txBody>
                  <a:tcPr/>
                </a:tc>
                <a:tc>
                  <a:txBody>
                    <a:bodyPr/>
                    <a:lstStyle/>
                    <a:p>
                      <a:pPr algn="ctr"/>
                      <a:r>
                        <a:rPr lang="sl-SI" dirty="0">
                          <a:solidFill>
                            <a:srgbClr val="002060"/>
                          </a:solidFill>
                          <a:latin typeface="Calibri" panose="020F0502020204030204" pitchFamily="34" charset="0"/>
                          <a:cs typeface="Calibri" panose="020F0502020204030204" pitchFamily="34" charset="0"/>
                        </a:rPr>
                        <a:t>96.</a:t>
                      </a:r>
                    </a:p>
                  </a:txBody>
                  <a:tcPr/>
                </a:tc>
                <a:extLst>
                  <a:ext uri="{0D108BD9-81ED-4DB2-BD59-A6C34878D82A}">
                    <a16:rowId xmlns:a16="http://schemas.microsoft.com/office/drawing/2014/main" val="3317607816"/>
                  </a:ext>
                </a:extLst>
              </a:tr>
              <a:tr h="471170">
                <a:tc>
                  <a:txBody>
                    <a:bodyPr/>
                    <a:lstStyle/>
                    <a:p>
                      <a:pPr algn="ctr"/>
                      <a:r>
                        <a:rPr lang="sl-SI" dirty="0">
                          <a:solidFill>
                            <a:srgbClr val="002060"/>
                          </a:solidFill>
                          <a:latin typeface="Calibri" panose="020F0502020204030204" pitchFamily="34" charset="0"/>
                          <a:cs typeface="Calibri" panose="020F0502020204030204" pitchFamily="34" charset="0"/>
                        </a:rPr>
                        <a:t>šeststopetindvajseti</a:t>
                      </a:r>
                    </a:p>
                  </a:txBody>
                  <a:tcPr/>
                </a:tc>
                <a:tc>
                  <a:txBody>
                    <a:bodyPr/>
                    <a:lstStyle/>
                    <a:p>
                      <a:pPr algn="ctr"/>
                      <a:r>
                        <a:rPr lang="sl-SI" dirty="0">
                          <a:solidFill>
                            <a:srgbClr val="002060"/>
                          </a:solidFill>
                          <a:latin typeface="Calibri" panose="020F0502020204030204" pitchFamily="34" charset="0"/>
                          <a:cs typeface="Calibri" panose="020F0502020204030204" pitchFamily="34" charset="0"/>
                        </a:rPr>
                        <a:t>625.</a:t>
                      </a:r>
                    </a:p>
                  </a:txBody>
                  <a:tcPr/>
                </a:tc>
                <a:extLst>
                  <a:ext uri="{0D108BD9-81ED-4DB2-BD59-A6C34878D82A}">
                    <a16:rowId xmlns:a16="http://schemas.microsoft.com/office/drawing/2014/main" val="930656973"/>
                  </a:ext>
                </a:extLst>
              </a:tr>
            </a:tbl>
          </a:graphicData>
        </a:graphic>
      </p:graphicFrame>
      <p:pic>
        <p:nvPicPr>
          <p:cNvPr id="10" name="Slika 9">
            <a:extLst>
              <a:ext uri="{FF2B5EF4-FFF2-40B4-BE49-F238E27FC236}">
                <a16:creationId xmlns:a16="http://schemas.microsoft.com/office/drawing/2014/main" id="{E85BC6A2-9263-4EE9-873A-727ED47A6D8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279324" y="5316488"/>
            <a:ext cx="708392" cy="708392"/>
          </a:xfrm>
          <a:prstGeom prst="rect">
            <a:avLst/>
          </a:prstGeom>
        </p:spPr>
      </p:pic>
      <p:pic>
        <p:nvPicPr>
          <p:cNvPr id="4" name="Zvok 3">
            <a:hlinkClick r:id="" action="ppaction://media"/>
            <a:extLst>
              <a:ext uri="{FF2B5EF4-FFF2-40B4-BE49-F238E27FC236}">
                <a16:creationId xmlns:a16="http://schemas.microsoft.com/office/drawing/2014/main" id="{723A9EFA-0EBD-431F-B26D-878D532644F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855794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Šelest">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316</TotalTime>
  <Words>822</Words>
  <Application>Microsoft Office PowerPoint</Application>
  <PresentationFormat>Širokozaslonsko</PresentationFormat>
  <Paragraphs>111</Paragraphs>
  <Slides>14</Slides>
  <Notes>0</Notes>
  <HiddenSlides>0</HiddenSlides>
  <MMClips>14</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14</vt:i4>
      </vt:variant>
    </vt:vector>
  </HeadingPairs>
  <TitlesOfParts>
    <vt:vector size="21" baseType="lpstr">
      <vt:lpstr>Arial</vt:lpstr>
      <vt:lpstr>Calibri</vt:lpstr>
      <vt:lpstr>Century Gothic</vt:lpstr>
      <vt:lpstr>Source Sans Pro</vt:lpstr>
      <vt:lpstr>Times New Roman</vt:lpstr>
      <vt:lpstr>Wingdings 3</vt:lpstr>
      <vt:lpstr>Šelest</vt:lpstr>
      <vt:lpstr>ŠTEVNIK</vt:lpstr>
      <vt:lpstr>PREBERI BESEDILO.</vt:lpstr>
      <vt:lpstr>V ZVEZEK NAPIŠI ČIM KRAJŠE ODGOVORE NA NASLEDNJA VPRAŠANJA. ČE JE POTREBNO, SE VRNI NA PREJŠNJO DRSNICO.</vt:lpstr>
      <vt:lpstr>PREVERI PRAVILNOST SVOJIH ODGOVOROV.</vt:lpstr>
      <vt:lpstr>UGOTOVITEV …</vt:lpstr>
      <vt:lpstr>ŠTEVNIK SE OD ŠTEVNIKA RAZLIKUJE.</vt:lpstr>
      <vt:lpstr>KAKO ZAPISUJEMO ŠTEVNIKE?</vt:lpstr>
      <vt:lpstr>KAKO ZAPISUJEMO ŠTEVNIKE?</vt:lpstr>
      <vt:lpstr>KAKO ZAPISUJEMO ŠTEVNIKE?</vt:lpstr>
      <vt:lpstr>KAM SPADAJO NAVEDENI ŠTEVNIKI?</vt:lpstr>
      <vt:lpstr>PREVERI PRAVILNOST SVOJIH ODGOVOROV.</vt:lpstr>
      <vt:lpstr>OGLEJ SI BANČNI OBRAZEC. </vt:lpstr>
      <vt:lpstr>TU SO REŠITVE.</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ŠTEVNIK</dc:title>
  <dc:creator>Marjana Ogrinc</dc:creator>
  <cp:lastModifiedBy>Uporabnik sistema Windows</cp:lastModifiedBy>
  <cp:revision>20</cp:revision>
  <dcterms:created xsi:type="dcterms:W3CDTF">2020-04-15T09:04:18Z</dcterms:created>
  <dcterms:modified xsi:type="dcterms:W3CDTF">2020-04-18T09:05:17Z</dcterms:modified>
</cp:coreProperties>
</file>