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7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50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0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766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47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48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70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348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75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21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31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098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F9C5-81D1-4259-B70A-E8A771BF7EA2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02E5-7DF8-4C6C-9B7A-7BD391FC2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99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EocScpobiAhXIblAKHTyuDEIQjRx6BAgBEAU&amp;url=https%3A%2F%2Fwww.whowhatwear.com%2Fplaces-to-shop-for-clothes-in-your-30s&amp;psig=AOvVaw2G09NraSHv5DNPiGugOkh9&amp;ust=155721116079543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si/url?sa=i&amp;rct=j&amp;q=&amp;esrc=s&amp;source=images&amp;cd=&amp;cad=rja&amp;uact=8&amp;ved=0ahUKEwjtk6jzn4vTAhXDO5oKHcEuB0IQjRwIBw&amp;url=http://clipartall.com/clipart/4299-slide-clip-art.html&amp;bvm=bv.151426398,d.bGg&amp;psig=AFQjCNHoUZX8Q7Pb6Miow3S0MrktzJzjaA&amp;ust=14914106820999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google.si/url?sa=i&amp;rct=j&amp;q=&amp;esrc=s&amp;source=images&amp;cd=&amp;cad=rja&amp;uact=8&amp;ved=0ahUKEwjZ6v7orJDTAhWBCCwKHXePAWEQjRwIBw&amp;url=https://openclipart.org/detail/189658/textile-care-symbols&amp;bvm=bv.152174688,d.bGs&amp;psig=AFQjCNGmnoplbhux1ZgbXXEZxAUyOhtxmA&amp;ust=149158593249496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Kaj vse nas zanima?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226084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Ali blago vpija vodo oz. znoj?</a:t>
            </a:r>
          </a:p>
          <a:p>
            <a:r>
              <a:rPr lang="sl-SI" dirty="0"/>
              <a:t>Ali se blago hitro strga?</a:t>
            </a:r>
          </a:p>
          <a:p>
            <a:r>
              <a:rPr lang="sl-SI" dirty="0"/>
              <a:t>Ali blago odbija vodo?</a:t>
            </a:r>
          </a:p>
          <a:p>
            <a:r>
              <a:rPr lang="sl-SI" dirty="0"/>
              <a:t>Ali ima blago lesk?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91" y="1334553"/>
            <a:ext cx="1358422" cy="21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89" y="3081091"/>
            <a:ext cx="2266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4423"/>
            <a:ext cx="2524084" cy="252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96136" y="1916832"/>
            <a:ext cx="124360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35696" y="3717032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9992" y="2924944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24028" y="2394122"/>
            <a:ext cx="2484276" cy="1570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07" y="3459262"/>
            <a:ext cx="1234975" cy="2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9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Proizvajalci s podatki ne smejo zavajati potrošnikov. </a:t>
            </a:r>
          </a:p>
          <a:p>
            <a:pPr marL="0" indent="0">
              <a:buNone/>
            </a:pPr>
            <a:r>
              <a:rPr lang="sl-SI" dirty="0"/>
              <a:t>Iz prakse pa vemo, da so včasih na izdelku oznake, ki niso sprejemljive za posamezen proizvod:</a:t>
            </a:r>
          </a:p>
          <a:p>
            <a:pPr>
              <a:buFontTx/>
              <a:buChar char="-"/>
            </a:pPr>
            <a:r>
              <a:rPr lang="sl-SI" dirty="0"/>
              <a:t>na primer: spodnje perilo, ki ga smemo čistiti le kemično,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dirty="0"/>
              <a:t> ali ko nega sploh ni predvidena (vsi znaki so prečrtani).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Taki primeri sicer niso pogosti, vendar pa se dogajajo. Če tega pravočasno, še pred nakupom, ne opazimo, nam ostane le še prijava inšpekcijski službi.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1562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</a:rPr>
              <a:t>NEKAJ PRIPOROČIL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Nikoli ne smemo odrezati všite etikete! </a:t>
            </a:r>
          </a:p>
          <a:p>
            <a:r>
              <a:rPr lang="sl-SI" dirty="0"/>
              <a:t>Vse nove izdelke, ki bodo v stiku s kožo, moramo pred uporabo </a:t>
            </a:r>
            <a:r>
              <a:rPr lang="sl-SI" b="1" dirty="0">
                <a:solidFill>
                  <a:srgbClr val="7030A0"/>
                </a:solidFill>
              </a:rPr>
              <a:t>oprati</a:t>
            </a:r>
            <a:r>
              <a:rPr lang="sl-SI" dirty="0"/>
              <a:t>. </a:t>
            </a:r>
          </a:p>
          <a:p>
            <a:r>
              <a:rPr lang="sl-SI" dirty="0"/>
              <a:t>Pred pranjem in likanjem še enkrat </a:t>
            </a:r>
            <a:r>
              <a:rPr lang="sl-SI" b="1" dirty="0"/>
              <a:t>preglejmo oznake</a:t>
            </a:r>
            <a:r>
              <a:rPr lang="sl-SI" dirty="0"/>
              <a:t>, da ne bi po nepotrebnem uniči izdelka. </a:t>
            </a:r>
          </a:p>
          <a:p>
            <a:r>
              <a:rPr lang="sl-SI" dirty="0"/>
              <a:t>V kemično čistilnico odnesemo le izdelke, ki niso pralni.</a:t>
            </a:r>
          </a:p>
          <a:p>
            <a:r>
              <a:rPr lang="sl-SI" dirty="0"/>
              <a:t>Preden oblačilo odnesemo iz čistilnice, dobro poglejmo, </a:t>
            </a:r>
            <a:r>
              <a:rPr lang="sl-SI" b="1" dirty="0">
                <a:solidFill>
                  <a:srgbClr val="7030A0"/>
                </a:solidFill>
              </a:rPr>
              <a:t>kako je očiščeno</a:t>
            </a:r>
            <a:r>
              <a:rPr lang="sl-SI" dirty="0"/>
              <a:t>. </a:t>
            </a:r>
          </a:p>
          <a:p>
            <a:r>
              <a:rPr lang="sl-SI" dirty="0"/>
              <a:t>Ko smo izdelek prinesli iz kemične čistilnice, ga za kak dan </a:t>
            </a:r>
            <a:r>
              <a:rPr lang="sl-SI" b="1" dirty="0">
                <a:solidFill>
                  <a:srgbClr val="7030A0"/>
                </a:solidFill>
              </a:rPr>
              <a:t>obesimo na zrak</a:t>
            </a:r>
            <a:r>
              <a:rPr lang="sl-SI" dirty="0"/>
              <a:t>, da odstranimo vse ostanke kemikalij.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539255" cy="153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308304" y="116632"/>
            <a:ext cx="1323231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092280" y="116632"/>
            <a:ext cx="1368152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l-SI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KAKOVOST BLAGA- PONOVIMO</a:t>
            </a:r>
            <a:br>
              <a:rPr lang="sl-SI" sz="1800" dirty="0">
                <a:latin typeface="Arial Rounded MT Bold" panose="020F0704030504030204" pitchFamily="34" charset="0"/>
              </a:rPr>
            </a:br>
            <a:br>
              <a:rPr lang="sl-SI" sz="1800" dirty="0">
                <a:latin typeface="Arial Rounded MT Bold" panose="020F0704030504030204" pitchFamily="34" charset="0"/>
              </a:rPr>
            </a:br>
            <a:br>
              <a:rPr lang="sl-SI" sz="1800" dirty="0">
                <a:latin typeface="Arial Rounded MT Bold" panose="020F0704030504030204" pitchFamily="34" charset="0"/>
              </a:rPr>
            </a:br>
            <a:br>
              <a:rPr lang="sl-SI" sz="1800" dirty="0">
                <a:latin typeface="Arial Rounded MT Bold" panose="020F0704030504030204" pitchFamily="34" charset="0"/>
              </a:rPr>
            </a:br>
            <a:br>
              <a:rPr lang="sl-SI" sz="1800" dirty="0">
                <a:latin typeface="Arial Rounded MT Bold" panose="020F0704030504030204" pitchFamily="34" charset="0"/>
              </a:rPr>
            </a:br>
            <a:endParaRPr lang="sl-S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06" y="2326630"/>
            <a:ext cx="4939867" cy="4451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  1. Zanima nas:</a:t>
            </a:r>
          </a:p>
          <a:p>
            <a:pPr marL="0" indent="0">
              <a:buNone/>
            </a:pPr>
            <a:r>
              <a:rPr lang="sl-SI" sz="2800" dirty="0"/>
              <a:t>- ali blago vpija vodo</a:t>
            </a:r>
          </a:p>
          <a:p>
            <a:pPr marL="0" indent="0">
              <a:buNone/>
            </a:pPr>
            <a:r>
              <a:rPr lang="sl-SI" sz="2800" dirty="0"/>
              <a:t>- ali se hitro strga</a:t>
            </a:r>
          </a:p>
          <a:p>
            <a:pPr marL="0" indent="0">
              <a:buNone/>
            </a:pPr>
            <a:r>
              <a:rPr lang="sl-SI" sz="2800" dirty="0"/>
              <a:t>- ali ima blago lesk</a:t>
            </a:r>
          </a:p>
          <a:p>
            <a:pPr marL="0" indent="0">
              <a:buNone/>
            </a:pPr>
            <a:r>
              <a:rPr lang="sl-SI" sz="2800" dirty="0"/>
              <a:t>- ali se hitro mečka</a:t>
            </a:r>
          </a:p>
          <a:p>
            <a:pPr marL="0" indent="0">
              <a:buNone/>
            </a:pPr>
            <a:r>
              <a:rPr lang="sl-SI" sz="2800" dirty="0"/>
              <a:t>- ali se blago pri drgnjenju hitro obrabi, strga…</a:t>
            </a:r>
          </a:p>
          <a:p>
            <a:pPr marL="0" indent="0">
              <a:buNone/>
            </a:pPr>
            <a:endParaRPr lang="sl-SI" sz="2100" dirty="0"/>
          </a:p>
          <a:p>
            <a:pPr marL="0" indent="0">
              <a:buNone/>
            </a:pPr>
            <a:endParaRPr lang="sl-SI" sz="2100" dirty="0"/>
          </a:p>
        </p:txBody>
      </p:sp>
      <p:pic>
        <p:nvPicPr>
          <p:cNvPr id="2050" name="Picture 2" descr="Rezultat iskanja slik za clothes">
            <a:hlinkClick r:id="rId2"/>
            <a:extLst>
              <a:ext uri="{FF2B5EF4-FFF2-40B4-BE49-F238E27FC236}">
                <a16:creationId xmlns:a16="http://schemas.microsoft.com/office/drawing/2014/main" id="{4A51CC37-D757-423A-8B13-D45D1115E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r="11820"/>
          <a:stretch/>
        </p:blipFill>
        <p:spPr bwMode="auto">
          <a:xfrm>
            <a:off x="5667306" y="10"/>
            <a:ext cx="347669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22985C-BF58-4B73-A4ED-89B44A30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404664"/>
            <a:ext cx="3845272" cy="58191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2800" dirty="0"/>
              <a:t>2. Kakovost tekstilnih izdelkov razberemo s pomočjo </a:t>
            </a:r>
            <a:r>
              <a:rPr lang="sl-SI" sz="2800" b="1" dirty="0"/>
              <a:t>visečih</a:t>
            </a:r>
            <a:r>
              <a:rPr lang="sl-SI" sz="2800" dirty="0"/>
              <a:t> in </a:t>
            </a:r>
            <a:r>
              <a:rPr lang="sl-SI" sz="2800" b="1" dirty="0"/>
              <a:t>všitih etiket</a:t>
            </a:r>
            <a:r>
              <a:rPr lang="sl-SI" sz="28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sl-SI" sz="2800" dirty="0"/>
          </a:p>
          <a:p>
            <a:pPr marL="0" indent="0">
              <a:lnSpc>
                <a:spcPct val="90000"/>
              </a:lnSpc>
              <a:buNone/>
            </a:pPr>
            <a:r>
              <a:rPr lang="sl-SI" sz="2800" dirty="0"/>
              <a:t>Na njih mora pisati:</a:t>
            </a:r>
          </a:p>
          <a:p>
            <a:pPr lvl="0">
              <a:lnSpc>
                <a:spcPct val="90000"/>
              </a:lnSpc>
            </a:pPr>
            <a:r>
              <a:rPr lang="sl-SI" sz="2800" u="sng" dirty="0"/>
              <a:t>kdo</a:t>
            </a:r>
            <a:r>
              <a:rPr lang="sl-SI" sz="2800" dirty="0"/>
              <a:t> in </a:t>
            </a:r>
            <a:r>
              <a:rPr lang="sl-SI" sz="2800" u="sng" dirty="0"/>
              <a:t>kje</a:t>
            </a:r>
            <a:r>
              <a:rPr lang="sl-SI" sz="2800" dirty="0"/>
              <a:t> je oblačilo izdelal,</a:t>
            </a:r>
          </a:p>
          <a:p>
            <a:pPr lvl="0">
              <a:lnSpc>
                <a:spcPct val="90000"/>
              </a:lnSpc>
            </a:pPr>
            <a:r>
              <a:rPr lang="sl-SI" sz="2800" dirty="0"/>
              <a:t>iz kakšnega </a:t>
            </a:r>
            <a:r>
              <a:rPr lang="sl-SI" sz="2800" u="sng" dirty="0"/>
              <a:t>materiala</a:t>
            </a:r>
            <a:r>
              <a:rPr lang="sl-SI" sz="2800" dirty="0"/>
              <a:t> je (surovinska sestava),</a:t>
            </a:r>
          </a:p>
          <a:p>
            <a:pPr lvl="0">
              <a:lnSpc>
                <a:spcPct val="90000"/>
              </a:lnSpc>
            </a:pPr>
            <a:r>
              <a:rPr lang="sl-SI" sz="2800" u="sng" dirty="0"/>
              <a:t>velikost</a:t>
            </a:r>
            <a:r>
              <a:rPr lang="sl-SI" sz="2800" dirty="0"/>
              <a:t> oblačila,</a:t>
            </a:r>
          </a:p>
          <a:p>
            <a:pPr lvl="0">
              <a:lnSpc>
                <a:spcPct val="90000"/>
              </a:lnSpc>
            </a:pPr>
            <a:r>
              <a:rPr lang="sl-SI" sz="2800" dirty="0"/>
              <a:t>kako ga </a:t>
            </a:r>
            <a:r>
              <a:rPr lang="sl-SI" sz="2800" u="sng" dirty="0"/>
              <a:t>vzdržujemo (simboli),</a:t>
            </a:r>
            <a:endParaRPr lang="sl-SI" sz="2800" dirty="0"/>
          </a:p>
          <a:p>
            <a:pPr lvl="0">
              <a:lnSpc>
                <a:spcPct val="90000"/>
              </a:lnSpc>
            </a:pPr>
            <a:r>
              <a:rPr lang="sl-SI" sz="2800" u="sng" dirty="0"/>
              <a:t>cena.</a:t>
            </a:r>
            <a:endParaRPr lang="sl-SI" sz="2800" dirty="0"/>
          </a:p>
          <a:p>
            <a:pPr>
              <a:lnSpc>
                <a:spcPct val="90000"/>
              </a:lnSpc>
            </a:pPr>
            <a:endParaRPr lang="sl-SI" sz="2000" dirty="0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2B0F7A00-DAA0-40C1-8432-D577A3CC9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5647" b="3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743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notranji, dleto, šop, razporejeno&#10;&#10;Opis je samodejno ustvarjen">
            <a:extLst>
              <a:ext uri="{FF2B5EF4-FFF2-40B4-BE49-F238E27FC236}">
                <a16:creationId xmlns:a16="http://schemas.microsoft.com/office/drawing/2014/main" id="{1133DAB2-FA39-4389-B16D-08A16D0CC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848D85-AD8F-438C-8573-8406411D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4705196"/>
            <a:ext cx="8820472" cy="17582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5400" dirty="0">
                <a:solidFill>
                  <a:srgbClr val="000000"/>
                </a:solidFill>
              </a:rPr>
              <a:t>3. </a:t>
            </a:r>
            <a:r>
              <a:rPr lang="sl-SI" sz="5400" b="1" dirty="0">
                <a:solidFill>
                  <a:srgbClr val="000000"/>
                </a:solidFill>
              </a:rPr>
              <a:t>Proizvajalci s podatki ne smejo zavajati potrošnikov. </a:t>
            </a:r>
            <a:endParaRPr lang="sl-SI" sz="5400" dirty="0">
              <a:solidFill>
                <a:srgbClr val="000000"/>
              </a:solidFill>
            </a:endParaRPr>
          </a:p>
          <a:p>
            <a:endParaRPr lang="sl-SI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7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>
                <a:solidFill>
                  <a:srgbClr val="7030A0"/>
                </a:solidFill>
                <a:latin typeface="Arial Rounded MT Bold" panose="020F0704030504030204" pitchFamily="34" charset="0"/>
              </a:rPr>
              <a:t>Kdo vse mora vedeti, kakšno je blago iz katerega bodo naredili obleke?</a:t>
            </a:r>
            <a:endParaRPr lang="sl-SI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3610744" cy="3633267"/>
          </a:xfrm>
        </p:spPr>
        <p:txBody>
          <a:bodyPr/>
          <a:lstStyle/>
          <a:p>
            <a:r>
              <a:rPr lang="sl-SI" dirty="0"/>
              <a:t>modni oblikovalci</a:t>
            </a:r>
          </a:p>
          <a:p>
            <a:r>
              <a:rPr lang="sl-SI" dirty="0"/>
              <a:t>krojači</a:t>
            </a:r>
          </a:p>
          <a:p>
            <a:r>
              <a:rPr lang="sl-SI" dirty="0"/>
              <a:t>šivilje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88344"/>
            <a:ext cx="2808312" cy="43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2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Ali imamo prijeten občutek, če ga tipamo?</a:t>
            </a:r>
          </a:p>
          <a:p>
            <a:r>
              <a:rPr lang="sl-SI" dirty="0"/>
              <a:t>Ali se blago pri drgnjenju hitro obrabi ali celo pretrga?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Ali se blago hitro zmečka?</a:t>
            </a:r>
          </a:p>
        </p:txBody>
      </p:sp>
      <p:pic>
        <p:nvPicPr>
          <p:cNvPr id="3076" name="Picture 4" descr="Rezultat iskanja slik za kids on a slide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5" y="1484844"/>
            <a:ext cx="36861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096344" cy="228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Na kaj moramo vse pomisliti, ko nakupujemo nova oblačila?</a:t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lvl="0"/>
            <a:r>
              <a:rPr lang="sl-SI" dirty="0"/>
              <a:t>Ali novo oblačilo zares potrebujemo,</a:t>
            </a:r>
          </a:p>
          <a:p>
            <a:pPr lvl="0"/>
            <a:r>
              <a:rPr lang="sl-SI" dirty="0"/>
              <a:t>za kakšno dejavnost ali priložnost bomo oblekli oblačilo,</a:t>
            </a:r>
          </a:p>
          <a:p>
            <a:pPr lvl="0"/>
            <a:r>
              <a:rPr lang="sl-SI" dirty="0"/>
              <a:t>ali je primerno našemu slogu oblačenja,</a:t>
            </a:r>
          </a:p>
          <a:p>
            <a:pPr lvl="0"/>
            <a:r>
              <a:rPr lang="sl-SI" dirty="0"/>
              <a:t>ali bomo lahko oblačilo oblekli skupaj z drugimi oblačili, ki jih že imamo,</a:t>
            </a:r>
          </a:p>
          <a:p>
            <a:pPr lvl="0"/>
            <a:r>
              <a:rPr lang="sl-SI" dirty="0"/>
              <a:t>ali ga bomo znali vzdrževati,</a:t>
            </a:r>
          </a:p>
          <a:p>
            <a:pPr lvl="0"/>
            <a:r>
              <a:rPr lang="sl-SI" b="1" dirty="0">
                <a:solidFill>
                  <a:srgbClr val="7030A0"/>
                </a:solidFill>
              </a:rPr>
              <a:t>KAKŠNE KAKOVOSTI 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81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Kaj torej pričakujemo od blaga?</a:t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dirty="0"/>
              <a:t>je primerne barve,</a:t>
            </a:r>
          </a:p>
          <a:p>
            <a:pPr lvl="0"/>
            <a:r>
              <a:rPr lang="sl-SI" dirty="0"/>
              <a:t>je lepega videza in prijetno na otip,</a:t>
            </a:r>
          </a:p>
          <a:p>
            <a:pPr lvl="0"/>
            <a:r>
              <a:rPr lang="sl-SI" dirty="0"/>
              <a:t>ga je mogoče prati v pralnem stroju ali čistiti v čistilnici,</a:t>
            </a:r>
          </a:p>
          <a:p>
            <a:pPr lvl="0"/>
            <a:r>
              <a:rPr lang="sl-SI" dirty="0"/>
              <a:t>ga je mogoče sušiti v sušilnem stroju,</a:t>
            </a:r>
          </a:p>
          <a:p>
            <a:pPr lvl="0"/>
            <a:r>
              <a:rPr lang="sl-SI" dirty="0"/>
              <a:t>se pri pranju ne krči,</a:t>
            </a:r>
          </a:p>
          <a:p>
            <a:pPr lvl="0"/>
            <a:r>
              <a:rPr lang="sl-SI" dirty="0"/>
              <a:t>ga ni treba likati oz. se lažje lika,</a:t>
            </a:r>
          </a:p>
          <a:p>
            <a:pPr lvl="0"/>
            <a:r>
              <a:rPr lang="sl-SI" dirty="0"/>
              <a:t>se ne strga ali obrabi prehitro…</a:t>
            </a:r>
          </a:p>
          <a:p>
            <a:pPr lvl="0"/>
            <a:endParaRPr lang="sl-SI" dirty="0"/>
          </a:p>
          <a:p>
            <a:pPr marL="0" lvl="0" indent="0">
              <a:buNone/>
            </a:pPr>
            <a:r>
              <a:rPr lang="sl-SI" b="1" dirty="0">
                <a:solidFill>
                  <a:srgbClr val="7030A0"/>
                </a:solidFill>
              </a:rPr>
              <a:t>KJE NAJ TO IZVEM?</a:t>
            </a:r>
          </a:p>
          <a:p>
            <a:endParaRPr lang="sl-SI" dirty="0"/>
          </a:p>
        </p:txBody>
      </p:sp>
      <p:sp>
        <p:nvSpPr>
          <p:cNvPr id="4" name="Right Arrow 3"/>
          <p:cNvSpPr/>
          <p:nvPr/>
        </p:nvSpPr>
        <p:spPr>
          <a:xfrm>
            <a:off x="3851920" y="5517232"/>
            <a:ext cx="2592288" cy="73414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3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OZNAKE NA TEKSTILNIH IZDELKIH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3674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Lastnosti oblačil v trgovini ne moreš dovolj dobro preizkusiti.</a:t>
            </a:r>
          </a:p>
          <a:p>
            <a:pPr marL="0" indent="0">
              <a:buNone/>
            </a:pPr>
            <a:r>
              <a:rPr lang="sl-SI" dirty="0"/>
              <a:t>Zato morajo biti tekstilni izdelki označeni z </a:t>
            </a:r>
            <a:r>
              <a:rPr lang="sl-SI" b="1" dirty="0">
                <a:solidFill>
                  <a:srgbClr val="7030A0"/>
                </a:solidFill>
              </a:rPr>
              <a:t>visečimi</a:t>
            </a:r>
            <a:r>
              <a:rPr lang="sl-SI" dirty="0"/>
              <a:t> in </a:t>
            </a:r>
            <a:r>
              <a:rPr lang="sl-SI" b="1" dirty="0">
                <a:solidFill>
                  <a:srgbClr val="7030A0"/>
                </a:solidFill>
              </a:rPr>
              <a:t>všitimi etiketami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05" y="3553115"/>
            <a:ext cx="4404370" cy="27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3030"/>
            <a:ext cx="3611420" cy="21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3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3480"/>
            <a:ext cx="4629640" cy="308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168" y="1547265"/>
            <a:ext cx="3347864" cy="224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</a:rPr>
              <a:t>Primeri všitih etiket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4149080"/>
            <a:ext cx="3163899" cy="237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16" y="4758210"/>
            <a:ext cx="2664296" cy="17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Po predpisih, ki veljajo pri nas, morajo biti </a:t>
            </a:r>
            <a:r>
              <a:rPr lang="sl-SI" b="1" dirty="0"/>
              <a:t>na vseh tekstilnih izdelkih podatki</a:t>
            </a:r>
            <a:r>
              <a:rPr lang="sl-SI" dirty="0"/>
              <a:t>:</a:t>
            </a:r>
          </a:p>
          <a:p>
            <a:r>
              <a:rPr lang="sl-SI" dirty="0"/>
              <a:t> o </a:t>
            </a:r>
            <a:r>
              <a:rPr lang="sl-SI" b="1" dirty="0">
                <a:solidFill>
                  <a:srgbClr val="7030A0"/>
                </a:solidFill>
              </a:rPr>
              <a:t>materialu</a:t>
            </a:r>
            <a:r>
              <a:rPr lang="sl-SI" dirty="0"/>
              <a:t>, iz katerega je narejen izdelek (surovinska sestava),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podatki o </a:t>
            </a:r>
            <a:r>
              <a:rPr lang="sl-SI" b="1" dirty="0">
                <a:solidFill>
                  <a:srgbClr val="7030A0"/>
                </a:solidFill>
              </a:rPr>
              <a:t>načinu vzdrževanja</a:t>
            </a:r>
            <a:r>
              <a:rPr lang="sl-SI" dirty="0"/>
              <a:t>,</a:t>
            </a:r>
          </a:p>
          <a:p>
            <a:r>
              <a:rPr lang="sl-SI" b="1" dirty="0">
                <a:solidFill>
                  <a:srgbClr val="7030A0"/>
                </a:solidFill>
              </a:rPr>
              <a:t>kdo </a:t>
            </a:r>
            <a:r>
              <a:rPr lang="sl-SI" dirty="0"/>
              <a:t>in</a:t>
            </a:r>
            <a:r>
              <a:rPr lang="sl-SI" b="1" dirty="0">
                <a:solidFill>
                  <a:srgbClr val="7030A0"/>
                </a:solidFill>
              </a:rPr>
              <a:t> kje </a:t>
            </a:r>
            <a:r>
              <a:rPr lang="sl-SI" dirty="0"/>
              <a:t>je oblačilo izdelal,</a:t>
            </a:r>
          </a:p>
          <a:p>
            <a:r>
              <a:rPr lang="sl-SI" b="1" dirty="0">
                <a:solidFill>
                  <a:srgbClr val="7030A0"/>
                </a:solidFill>
              </a:rPr>
              <a:t>velikost oblačila </a:t>
            </a:r>
            <a:r>
              <a:rPr lang="sl-SI" dirty="0"/>
              <a:t>(XS, S, M, L, XL, XXL),</a:t>
            </a:r>
          </a:p>
          <a:p>
            <a:r>
              <a:rPr lang="sl-SI" b="1" dirty="0">
                <a:solidFill>
                  <a:srgbClr val="7030A0"/>
                </a:solidFill>
              </a:rPr>
              <a:t>cena.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1091"/>
            <a:ext cx="7301374" cy="146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90405"/>
            <a:ext cx="6354688" cy="116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Rezultat iskanja slik za symbols for textil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14075"/>
            <a:ext cx="1935119" cy="23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Proizvajalci lahko obveznim oznakam dodajo še druge informacije, s katerimi želijo opozoriti potrošnike na posebne lastnosti, ki odlikujejo njihov izdelek:</a:t>
            </a:r>
          </a:p>
          <a:p>
            <a:r>
              <a:rPr lang="sl-SI" dirty="0"/>
              <a:t>na primer </a:t>
            </a:r>
            <a:r>
              <a:rPr lang="sl-SI" u="sng" dirty="0"/>
              <a:t>obdelava proti mečkanju</a:t>
            </a:r>
            <a:r>
              <a:rPr lang="sl-SI" dirty="0"/>
              <a:t>,</a:t>
            </a:r>
          </a:p>
          <a:p>
            <a:r>
              <a:rPr lang="sl-SI" u="sng" dirty="0"/>
              <a:t>nepropustnost za vodo</a:t>
            </a:r>
            <a:r>
              <a:rPr lang="sl-SI" dirty="0"/>
              <a:t>,</a:t>
            </a:r>
          </a:p>
          <a:p>
            <a:r>
              <a:rPr lang="sl-SI" u="sng" dirty="0"/>
              <a:t>obstojnost na ogenj </a:t>
            </a:r>
            <a:r>
              <a:rPr lang="sl-SI" dirty="0"/>
              <a:t>ipd.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68" y="4509120"/>
            <a:ext cx="3929300" cy="217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57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595</Words>
  <Application>Microsoft Office PowerPoint</Application>
  <PresentationFormat>Diaprojekcija na zaslonu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Arial Rounded MT Bold</vt:lpstr>
      <vt:lpstr>Calibri</vt:lpstr>
      <vt:lpstr>Office Theme</vt:lpstr>
      <vt:lpstr>Kaj vse nas zanima?</vt:lpstr>
      <vt:lpstr>Kdo vse mora vedeti, kakšno je blago iz katerega bodo naredili obleke?</vt:lpstr>
      <vt:lpstr>PowerPointova predstavitev</vt:lpstr>
      <vt:lpstr>Na kaj moramo vse pomisliti, ko nakupujemo nova oblačila? </vt:lpstr>
      <vt:lpstr>Kaj torej pričakujemo od blaga? </vt:lpstr>
      <vt:lpstr>OZNAKE NA TEKSTILNIH IZDELKIH</vt:lpstr>
      <vt:lpstr>Primeri všitih etiket</vt:lpstr>
      <vt:lpstr>PowerPointova predstavitev</vt:lpstr>
      <vt:lpstr>PowerPointova predstavitev</vt:lpstr>
      <vt:lpstr>PowerPointova predstavitev</vt:lpstr>
      <vt:lpstr>NEKAJ PRIPOROČIL</vt:lpstr>
      <vt:lpstr>KAKOVOST BLAGA- PONOVIMO    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KAKOVOST BLAGA</dc:title>
  <dc:creator>Nina</dc:creator>
  <cp:lastModifiedBy>Nina</cp:lastModifiedBy>
  <cp:revision>4</cp:revision>
  <dcterms:created xsi:type="dcterms:W3CDTF">2019-05-06T06:43:35Z</dcterms:created>
  <dcterms:modified xsi:type="dcterms:W3CDTF">2020-04-19T18:46:02Z</dcterms:modified>
</cp:coreProperties>
</file>