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6"/>
  </p:notesMasterIdLst>
  <p:handoutMasterIdLst>
    <p:handoutMasterId r:id="rId37"/>
  </p:handoutMasterIdLst>
  <p:sldIdLst>
    <p:sldId id="257" r:id="rId2"/>
    <p:sldId id="283" r:id="rId3"/>
    <p:sldId id="258" r:id="rId4"/>
    <p:sldId id="260" r:id="rId5"/>
    <p:sldId id="261" r:id="rId6"/>
    <p:sldId id="262" r:id="rId7"/>
    <p:sldId id="263" r:id="rId8"/>
    <p:sldId id="264" r:id="rId9"/>
    <p:sldId id="265" r:id="rId10"/>
    <p:sldId id="295" r:id="rId11"/>
    <p:sldId id="281" r:id="rId12"/>
    <p:sldId id="273" r:id="rId13"/>
    <p:sldId id="266" r:id="rId14"/>
    <p:sldId id="267" r:id="rId15"/>
    <p:sldId id="268" r:id="rId16"/>
    <p:sldId id="272" r:id="rId17"/>
    <p:sldId id="271" r:id="rId18"/>
    <p:sldId id="309" r:id="rId19"/>
    <p:sldId id="310" r:id="rId20"/>
    <p:sldId id="308" r:id="rId21"/>
    <p:sldId id="296" r:id="rId22"/>
    <p:sldId id="269" r:id="rId23"/>
    <p:sldId id="270" r:id="rId24"/>
    <p:sldId id="297" r:id="rId25"/>
    <p:sldId id="298" r:id="rId26"/>
    <p:sldId id="299" r:id="rId27"/>
    <p:sldId id="300" r:id="rId28"/>
    <p:sldId id="301" r:id="rId29"/>
    <p:sldId id="302" r:id="rId30"/>
    <p:sldId id="303" r:id="rId31"/>
    <p:sldId id="304" r:id="rId32"/>
    <p:sldId id="305" r:id="rId33"/>
    <p:sldId id="306" r:id="rId34"/>
    <p:sldId id="307" r:id="rId35"/>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3"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sorterViewPr>
    <p:cViewPr>
      <p:scale>
        <a:sx n="100" d="100"/>
        <a:sy n="100" d="100"/>
      </p:scale>
      <p:origin x="0" y="-6883"/>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3259D66-223C-45C0-9C48-E22FA68CE2B9}" type="datetime1">
              <a:rPr lang="sl-SI" smtClean="0"/>
              <a:t>10. 05. 2020</a:t>
            </a:fld>
            <a:endParaRPr lang="en-US"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C621EBA-8B62-4A4E-810D-6D6C6572B556}" type="datetime1">
              <a:rPr lang="sl-SI" smtClean="0"/>
              <a:t>10. 05. 2020</a:t>
            </a:fld>
            <a:endParaRPr lang="en-US"/>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
              <a:t>Uredite sloge besedila matrice</a:t>
            </a:r>
            <a:endParaRPr lang="en-US"/>
          </a:p>
          <a:p>
            <a:pPr lvl="1" rtl="0"/>
            <a:r>
              <a:rPr lang="sl"/>
              <a:t>Druga raven</a:t>
            </a:r>
          </a:p>
          <a:p>
            <a:pPr lvl="2" rtl="0"/>
            <a:r>
              <a:rPr lang="sl"/>
              <a:t>Tretja raven</a:t>
            </a:r>
          </a:p>
          <a:p>
            <a:pPr lvl="3" rtl="0"/>
            <a:r>
              <a:rPr lang="sl"/>
              <a:t>Četrta raven</a:t>
            </a:r>
          </a:p>
          <a:p>
            <a:pPr lvl="4" rtl="0"/>
            <a:r>
              <a:rPr lang="sl"/>
              <a:t>Peta raven</a:t>
            </a:r>
            <a:endParaRPr lang="en-US"/>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5" name="Pravokotni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Pravokotni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Pravokotni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Pravokotni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Skupin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Raven povezovalnik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aven povezovalnik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aven povezovalnik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slov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sl-SI"/>
              <a:t>Kliknite, če želite urediti slog naslova matrice</a:t>
            </a:r>
            <a:endParaRPr lang="en-US" dirty="0"/>
          </a:p>
        </p:txBody>
      </p:sp>
      <p:sp>
        <p:nvSpPr>
          <p:cNvPr id="3" name="Podnaslov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a:t>Kliknite, če želite urediti slog podnaslova matrice</a:t>
            </a:r>
            <a:endParaRPr lang="en-US" dirty="0"/>
          </a:p>
        </p:txBody>
      </p:sp>
      <p:sp>
        <p:nvSpPr>
          <p:cNvPr id="20" name="Označba mesta za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1899042E-5439-46F5-9F84-4B1A5EB664D2}" type="datetime1">
              <a:rPr lang="sl-SI" smtClean="0"/>
              <a:t>10. 05. 2020</a:t>
            </a:fld>
            <a:endParaRPr lang="en-US" dirty="0"/>
          </a:p>
        </p:txBody>
      </p:sp>
      <p:sp>
        <p:nvSpPr>
          <p:cNvPr id="21" name="Označba mesta za nogo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Označba mesta za številko diapoz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navpično besedilo 2"/>
          <p:cNvSpPr>
            <a:spLocks noGrp="1"/>
          </p:cNvSpPr>
          <p:nvPr>
            <p:ph type="body" orient="vert" idx="1"/>
          </p:nvPr>
        </p:nvSpPr>
        <p:spPr/>
        <p:txBody>
          <a:bodyPr vert="eaVert"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datum 3"/>
          <p:cNvSpPr>
            <a:spLocks noGrp="1"/>
          </p:cNvSpPr>
          <p:nvPr>
            <p:ph type="dt" sz="half" idx="10"/>
          </p:nvPr>
        </p:nvSpPr>
        <p:spPr/>
        <p:txBody>
          <a:bodyPr rtlCol="0"/>
          <a:lstStyle/>
          <a:p>
            <a:pPr rtl="0"/>
            <a:fld id="{E3E46487-6F07-4737-B28E-A8F9120F2C32}" type="datetime1">
              <a:rPr lang="sl-SI" smtClean="0"/>
              <a:t>10. 05. 2020</a:t>
            </a:fld>
            <a:endParaRPr lang="en-US"/>
          </a:p>
        </p:txBody>
      </p:sp>
      <p:sp>
        <p:nvSpPr>
          <p:cNvPr id="5" name="Označba mesta za nogo 4"/>
          <p:cNvSpPr>
            <a:spLocks noGrp="1"/>
          </p:cNvSpPr>
          <p:nvPr>
            <p:ph type="ftr" sz="quarter" idx="11"/>
          </p:nvPr>
        </p:nvSpPr>
        <p:spPr/>
        <p:txBody>
          <a:bodyPr rtlCol="0"/>
          <a:lstStyle/>
          <a:p>
            <a:pPr rtl="0"/>
            <a:endParaRPr lang="en-US"/>
          </a:p>
        </p:txBody>
      </p:sp>
      <p:sp>
        <p:nvSpPr>
          <p:cNvPr id="6" name="Označba mesta številke diapozitiva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8991600" y="762000"/>
            <a:ext cx="2362200" cy="5257800"/>
          </a:xfrm>
        </p:spPr>
        <p:txBody>
          <a:bodyPr vert="eaVert" rtlCol="0"/>
          <a:lstStyle/>
          <a:p>
            <a:pPr rtl="0"/>
            <a:r>
              <a:rPr lang="sl-SI"/>
              <a:t>Kliknite, če želite urediti slog naslova matrice</a:t>
            </a:r>
            <a:endParaRPr lang="en-US" dirty="0"/>
          </a:p>
        </p:txBody>
      </p:sp>
      <p:sp>
        <p:nvSpPr>
          <p:cNvPr id="3" name="Označba mesta za navpično besedilo 2"/>
          <p:cNvSpPr>
            <a:spLocks noGrp="1"/>
          </p:cNvSpPr>
          <p:nvPr>
            <p:ph type="body" orient="vert" idx="1"/>
          </p:nvPr>
        </p:nvSpPr>
        <p:spPr>
          <a:xfrm>
            <a:off x="838200" y="762000"/>
            <a:ext cx="8077200" cy="5257800"/>
          </a:xfrm>
        </p:spPr>
        <p:txBody>
          <a:bodyPr vert="eaVert"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datum 3"/>
          <p:cNvSpPr>
            <a:spLocks noGrp="1"/>
          </p:cNvSpPr>
          <p:nvPr>
            <p:ph type="dt" sz="half" idx="10"/>
          </p:nvPr>
        </p:nvSpPr>
        <p:spPr/>
        <p:txBody>
          <a:bodyPr rtlCol="0"/>
          <a:lstStyle/>
          <a:p>
            <a:pPr rtl="0"/>
            <a:fld id="{DEC83338-E90C-45B6-B805-3168D3C87F9C}" type="datetime1">
              <a:rPr lang="sl-SI" smtClean="0"/>
              <a:t>10. 05. 2020</a:t>
            </a:fld>
            <a:endParaRPr lang="en-US"/>
          </a:p>
        </p:txBody>
      </p:sp>
      <p:sp>
        <p:nvSpPr>
          <p:cNvPr id="5" name="Označba mesta za nogo 4"/>
          <p:cNvSpPr>
            <a:spLocks noGrp="1"/>
          </p:cNvSpPr>
          <p:nvPr>
            <p:ph type="ftr" sz="quarter" idx="11"/>
          </p:nvPr>
        </p:nvSpPr>
        <p:spPr/>
        <p:txBody>
          <a:bodyPr rtlCol="0"/>
          <a:lstStyle/>
          <a:p>
            <a:pPr rtl="0"/>
            <a:endParaRPr lang="en-US"/>
          </a:p>
        </p:txBody>
      </p:sp>
      <p:sp>
        <p:nvSpPr>
          <p:cNvPr id="6" name="Označba mesta številke diapozitiva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vsebino 2"/>
          <p:cNvSpPr>
            <a:spLocks noGrp="1"/>
          </p:cNvSpPr>
          <p:nvPr>
            <p:ph idx="1"/>
          </p:nvPr>
        </p:nvSpPr>
        <p:spPr/>
        <p:txBody>
          <a:bodyPr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datum 3"/>
          <p:cNvSpPr>
            <a:spLocks noGrp="1"/>
          </p:cNvSpPr>
          <p:nvPr>
            <p:ph type="dt" sz="half" idx="10"/>
          </p:nvPr>
        </p:nvSpPr>
        <p:spPr/>
        <p:txBody>
          <a:bodyPr rtlCol="0"/>
          <a:lstStyle/>
          <a:p>
            <a:pPr rtl="0"/>
            <a:fld id="{8BAF680E-CA8A-4EFE-A014-604585F34906}" type="datetime1">
              <a:rPr lang="sl-SI" smtClean="0"/>
              <a:t>10. 05. 2020</a:t>
            </a:fld>
            <a:endParaRPr lang="en-US"/>
          </a:p>
        </p:txBody>
      </p:sp>
      <p:sp>
        <p:nvSpPr>
          <p:cNvPr id="5" name="Označba mesta za nogo 4"/>
          <p:cNvSpPr>
            <a:spLocks noGrp="1"/>
          </p:cNvSpPr>
          <p:nvPr>
            <p:ph type="ftr" sz="quarter" idx="11"/>
          </p:nvPr>
        </p:nvSpPr>
        <p:spPr/>
        <p:txBody>
          <a:bodyPr rtlCol="0"/>
          <a:lstStyle/>
          <a:p>
            <a:pPr rtl="0"/>
            <a:endParaRPr lang="en-US"/>
          </a:p>
        </p:txBody>
      </p:sp>
      <p:sp>
        <p:nvSpPr>
          <p:cNvPr id="6" name="Označba mesta številke diapozitiva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15" name="Pravokotni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Pravokotni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Pravokotni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Pravokotni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sl-SI"/>
              <a:t>Kliknite, če želite urediti slog naslova matrice</a:t>
            </a:r>
            <a:endParaRPr lang="en-US" dirty="0"/>
          </a:p>
        </p:txBody>
      </p:sp>
      <p:grpSp>
        <p:nvGrpSpPr>
          <p:cNvPr id="16" name="Skupin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Raven povezovalnik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aven povezovalnik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aven povezovalnik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Označba mesta besedila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l-SI"/>
              <a:t>Kliknite za urejanje slogov besedila matrice</a:t>
            </a:r>
          </a:p>
        </p:txBody>
      </p:sp>
      <p:sp>
        <p:nvSpPr>
          <p:cNvPr id="4" name="Označba mesta za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56A61364-EBD4-4FBC-A404-4DCA1EDD9BA8}" type="datetime1">
              <a:rPr lang="sl-SI" smtClean="0"/>
              <a:t>10. 05. 2020</a:t>
            </a:fld>
            <a:endParaRPr lang="en-US" dirty="0"/>
          </a:p>
        </p:txBody>
      </p:sp>
      <p:sp>
        <p:nvSpPr>
          <p:cNvPr id="5" name="Označba mesta za nogo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Označba mesta številke diapoz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Naslov 7"/>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vsebin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vsebin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5" name="Označba mesta za datum 4"/>
          <p:cNvSpPr>
            <a:spLocks noGrp="1"/>
          </p:cNvSpPr>
          <p:nvPr>
            <p:ph type="dt" sz="half" idx="10"/>
          </p:nvPr>
        </p:nvSpPr>
        <p:spPr/>
        <p:txBody>
          <a:bodyPr rtlCol="0"/>
          <a:lstStyle/>
          <a:p>
            <a:pPr rtl="0"/>
            <a:fld id="{D59E8BF9-9688-49A9-9FA4-4F474489B965}" type="datetime1">
              <a:rPr lang="sl-SI" smtClean="0"/>
              <a:t>10. 05. 2020</a:t>
            </a:fld>
            <a:endParaRPr lang="en-US"/>
          </a:p>
        </p:txBody>
      </p:sp>
      <p:sp>
        <p:nvSpPr>
          <p:cNvPr id="6" name="Označba mesta za nogo 5"/>
          <p:cNvSpPr>
            <a:spLocks noGrp="1"/>
          </p:cNvSpPr>
          <p:nvPr>
            <p:ph type="ftr" sz="quarter" idx="11"/>
          </p:nvPr>
        </p:nvSpPr>
        <p:spPr/>
        <p:txBody>
          <a:bodyPr rtlCol="0"/>
          <a:lstStyle/>
          <a:p>
            <a:pPr rtl="0"/>
            <a:endParaRPr lang="en-US"/>
          </a:p>
        </p:txBody>
      </p:sp>
      <p:sp>
        <p:nvSpPr>
          <p:cNvPr id="7" name="Označba mesta številke diapozitiva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besedil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Kliknite za urejanje slogov besedila matrice</a:t>
            </a:r>
          </a:p>
        </p:txBody>
      </p:sp>
      <p:sp>
        <p:nvSpPr>
          <p:cNvPr id="4" name="Označba mesta za vsebin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
          </a:p>
        </p:txBody>
      </p:sp>
      <p:sp>
        <p:nvSpPr>
          <p:cNvPr id="5" name="Označba mesta za besedil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Kliknite za urejanje slogov besedila matrice</a:t>
            </a:r>
          </a:p>
        </p:txBody>
      </p:sp>
      <p:sp>
        <p:nvSpPr>
          <p:cNvPr id="6" name="Označba mesta za vsebin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
          </a:p>
        </p:txBody>
      </p:sp>
      <p:sp>
        <p:nvSpPr>
          <p:cNvPr id="7" name="Označba mesta za datum 6"/>
          <p:cNvSpPr>
            <a:spLocks noGrp="1"/>
          </p:cNvSpPr>
          <p:nvPr>
            <p:ph type="dt" sz="half" idx="10"/>
          </p:nvPr>
        </p:nvSpPr>
        <p:spPr/>
        <p:txBody>
          <a:bodyPr rtlCol="0"/>
          <a:lstStyle/>
          <a:p>
            <a:pPr rtl="0"/>
            <a:fld id="{3B595EF1-E626-4F92-8A78-2C699A2816B7}" type="datetime1">
              <a:rPr lang="sl-SI" smtClean="0"/>
              <a:t>10. 05. 2020</a:t>
            </a:fld>
            <a:endParaRPr lang="en-US"/>
          </a:p>
        </p:txBody>
      </p:sp>
      <p:sp>
        <p:nvSpPr>
          <p:cNvPr id="8" name="Označba mesta za nogo 7"/>
          <p:cNvSpPr>
            <a:spLocks noGrp="1"/>
          </p:cNvSpPr>
          <p:nvPr>
            <p:ph type="ftr" sz="quarter" idx="11"/>
          </p:nvPr>
        </p:nvSpPr>
        <p:spPr/>
        <p:txBody>
          <a:bodyPr rtlCol="0"/>
          <a:lstStyle/>
          <a:p>
            <a:pPr rtl="0"/>
            <a:endParaRPr lang="en-US"/>
          </a:p>
        </p:txBody>
      </p:sp>
      <p:sp>
        <p:nvSpPr>
          <p:cNvPr id="9" name="Označba mesta za številko diapozitiva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datum 2"/>
          <p:cNvSpPr>
            <a:spLocks noGrp="1"/>
          </p:cNvSpPr>
          <p:nvPr>
            <p:ph type="dt" sz="half" idx="10"/>
          </p:nvPr>
        </p:nvSpPr>
        <p:spPr/>
        <p:txBody>
          <a:bodyPr rtlCol="0"/>
          <a:lstStyle/>
          <a:p>
            <a:pPr rtl="0"/>
            <a:fld id="{3EB6503D-9B74-4B17-8079-64CDD66DFBE1}" type="datetime1">
              <a:rPr lang="sl-SI" smtClean="0"/>
              <a:t>10. 05. 2020</a:t>
            </a:fld>
            <a:endParaRPr lang="en-US"/>
          </a:p>
        </p:txBody>
      </p:sp>
      <p:sp>
        <p:nvSpPr>
          <p:cNvPr id="4" name="Označba mesta za nogo 3"/>
          <p:cNvSpPr>
            <a:spLocks noGrp="1"/>
          </p:cNvSpPr>
          <p:nvPr>
            <p:ph type="ftr" sz="quarter" idx="11"/>
          </p:nvPr>
        </p:nvSpPr>
        <p:spPr/>
        <p:txBody>
          <a:bodyPr rtlCol="0"/>
          <a:lstStyle/>
          <a:p>
            <a:pPr rtl="0"/>
            <a:endParaRPr lang="en-US"/>
          </a:p>
        </p:txBody>
      </p:sp>
      <p:sp>
        <p:nvSpPr>
          <p:cNvPr id="5" name="Označba mesta številke diapozitiva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p>
            <a:pPr rtl="0"/>
            <a:fld id="{F01A0150-6C5E-4CA1-B198-6BBC2B2B8B1D}" type="datetime1">
              <a:rPr lang="sl-SI" smtClean="0"/>
              <a:t>10. 05. 2020</a:t>
            </a:fld>
            <a:endParaRPr lang="en-US"/>
          </a:p>
        </p:txBody>
      </p:sp>
      <p:sp>
        <p:nvSpPr>
          <p:cNvPr id="3" name="Označba mesta za nogo 2"/>
          <p:cNvSpPr>
            <a:spLocks noGrp="1"/>
          </p:cNvSpPr>
          <p:nvPr>
            <p:ph type="ftr" sz="quarter" idx="11"/>
          </p:nvPr>
        </p:nvSpPr>
        <p:spPr/>
        <p:txBody>
          <a:bodyPr rtlCol="0"/>
          <a:lstStyle/>
          <a:p>
            <a:pPr rtl="0"/>
            <a:endParaRPr lang="en-US"/>
          </a:p>
        </p:txBody>
      </p:sp>
      <p:sp>
        <p:nvSpPr>
          <p:cNvPr id="4" name="Označba mesta za številko diapozitiva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10" name="Pravokotni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avokotni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sl-SI"/>
              <a:t>Kliknite, če želite urediti slog naslova matrice</a:t>
            </a:r>
            <a:endParaRPr lang="en-US" dirty="0"/>
          </a:p>
        </p:txBody>
      </p:sp>
      <p:sp>
        <p:nvSpPr>
          <p:cNvPr id="3" name="Označba mesta za vsebin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besedil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l-SI"/>
              <a:t>Kliknite za urejanje slogov besedila matrice</a:t>
            </a:r>
          </a:p>
        </p:txBody>
      </p:sp>
      <p:sp>
        <p:nvSpPr>
          <p:cNvPr id="8" name="Označba mesta za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163AEB5A-02E9-42DF-B233-80252659AF5D}" type="datetime1">
              <a:rPr lang="sl-SI" smtClean="0"/>
              <a:t>10. 05. 2020</a:t>
            </a:fld>
            <a:endParaRPr lang="en-US"/>
          </a:p>
        </p:txBody>
      </p:sp>
      <p:sp>
        <p:nvSpPr>
          <p:cNvPr id="9" name="Označba mesta za nogo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Označba mesta za številko diapoz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11" name="Pravokotni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značba mesta za sliko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a:t>Kliknite ikono, če želite dodati sliko</a:t>
            </a:r>
            <a:endParaRPr lang="en-US" dirty="0"/>
          </a:p>
        </p:txBody>
      </p:sp>
      <p:sp>
        <p:nvSpPr>
          <p:cNvPr id="5" name="Označba mesta za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3719589-42AC-4A50-8327-2B798552497B}" type="datetime1">
              <a:rPr lang="sl-SI" smtClean="0"/>
              <a:t>10. 05. 2020</a:t>
            </a:fld>
            <a:endParaRPr lang="en-US" dirty="0"/>
          </a:p>
        </p:txBody>
      </p:sp>
      <p:sp>
        <p:nvSpPr>
          <p:cNvPr id="6" name="Označba mesta za nogo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Označba mesta za številko diapoz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Pravokotni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sl-SI"/>
              <a:t>Kliknite, če želite urediti slog naslova matrice</a:t>
            </a:r>
            <a:endParaRPr lang="en-US" dirty="0"/>
          </a:p>
        </p:txBody>
      </p:sp>
      <p:sp>
        <p:nvSpPr>
          <p:cNvPr id="4" name="Označba mesta za besedil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l-SI"/>
              <a:t>Kliknite za urejanje slogov besedila matrice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Pravokotni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Pravokotni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Pravokotni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Označba mesta za naslov 1"/>
          <p:cNvSpPr>
            <a:spLocks noGrp="1"/>
          </p:cNvSpPr>
          <p:nvPr>
            <p:ph type="title"/>
          </p:nvPr>
        </p:nvSpPr>
        <p:spPr>
          <a:xfrm>
            <a:off x="1066800" y="642594"/>
            <a:ext cx="10058400" cy="1371600"/>
          </a:xfrm>
          <a:prstGeom prst="rect">
            <a:avLst/>
          </a:prstGeom>
        </p:spPr>
        <p:txBody>
          <a:bodyPr vert="horz" lIns="91440" tIns="45720" rIns="91440" bIns="45720" rtlCol="0" anchor="ctr">
            <a:noAutofit/>
          </a:bodyPr>
          <a:lstStyle/>
          <a:p>
            <a:pPr rtl="0"/>
            <a:r>
              <a:rPr lang="sl" dirty="0"/>
              <a:t>Kliknite, da uredite slog naslova matrice.</a:t>
            </a:r>
            <a:endParaRPr lang="en-US" dirty="0"/>
          </a:p>
        </p:txBody>
      </p:sp>
      <p:sp>
        <p:nvSpPr>
          <p:cNvPr id="3" name="Označba mesta besedila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sl"/>
              <a:t>Uredite sloge besedila matrice</a:t>
            </a:r>
          </a:p>
          <a:p>
            <a:pPr lvl="1" rtl="0"/>
            <a:r>
              <a:rPr lang="sl"/>
              <a:t>Druga raven</a:t>
            </a:r>
          </a:p>
          <a:p>
            <a:pPr lvl="2" rtl="0"/>
            <a:r>
              <a:rPr lang="sl"/>
              <a:t>Tretja raven</a:t>
            </a:r>
          </a:p>
          <a:p>
            <a:pPr lvl="3" rtl="0"/>
            <a:r>
              <a:rPr lang="sl"/>
              <a:t>Četrta raven</a:t>
            </a:r>
          </a:p>
          <a:p>
            <a:pPr lvl="4" rtl="0"/>
            <a:r>
              <a:rPr lang="sl"/>
              <a:t>Peta raven</a:t>
            </a:r>
            <a:endParaRPr lang="en-US" dirty="0"/>
          </a:p>
        </p:txBody>
      </p:sp>
      <p:sp>
        <p:nvSpPr>
          <p:cNvPr id="4" name="Označba mesta za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99DB29D-364B-4F66-9EA7-82EDB8D158E9}" type="datetime1">
              <a:rPr lang="sl-SI" smtClean="0"/>
              <a:t>10. 05. 2020</a:t>
            </a:fld>
            <a:endParaRPr lang="en-US" dirty="0"/>
          </a:p>
        </p:txBody>
      </p:sp>
      <p:sp>
        <p:nvSpPr>
          <p:cNvPr id="5" name="Označba mesta noge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Označba mesta za številko diapoz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3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lika 5" descr="Bližnji posnetek logotipa&#10;&#10;Opis je bil samodejno ustvarjen">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Pravokotnik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Pravokotnik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Naslov 1">
            <a:extLst>
              <a:ext uri="{FF2B5EF4-FFF2-40B4-BE49-F238E27FC236}">
                <a16:creationId xmlns:a16="http://schemas.microsoft.com/office/drawing/2014/main" id="{18C3B467-088C-4F3D-A9A7-105C4E1E20CD}"/>
              </a:ext>
            </a:extLst>
          </p:cNvPr>
          <p:cNvSpPr>
            <a:spLocks noGrp="1"/>
          </p:cNvSpPr>
          <p:nvPr>
            <p:ph type="ctrTitle"/>
          </p:nvPr>
        </p:nvSpPr>
        <p:spPr>
          <a:xfrm>
            <a:off x="6033792" y="2196441"/>
            <a:ext cx="4775075" cy="2465117"/>
          </a:xfrm>
        </p:spPr>
        <p:txBody>
          <a:bodyPr rtlCol="0">
            <a:normAutofit/>
          </a:bodyPr>
          <a:lstStyle/>
          <a:p>
            <a:pPr rtl="0"/>
            <a:r>
              <a:rPr lang="sl-SI" sz="4400" dirty="0">
                <a:solidFill>
                  <a:schemeClr val="tx1"/>
                </a:solidFill>
              </a:rPr>
              <a:t>Oglasi in varstvo potrošnika</a:t>
            </a:r>
            <a:endParaRPr lang="sl" sz="4400"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55520" y="642594"/>
            <a:ext cx="7680960" cy="770182"/>
          </a:xfrm>
          <a:solidFill>
            <a:schemeClr val="bg1"/>
          </a:solidFill>
          <a:ln w="38100">
            <a:solidFill>
              <a:srgbClr val="002060"/>
            </a:solidFill>
          </a:ln>
        </p:spPr>
        <p:txBody>
          <a:bodyPr/>
          <a:lstStyle/>
          <a:p>
            <a:pPr algn="ctr"/>
            <a:r>
              <a:rPr lang="sl-SI" sz="2800" b="1" dirty="0">
                <a:effectLst>
                  <a:outerShdw blurRad="38100" dist="38100" dir="2700000" algn="tl">
                    <a:srgbClr val="000000">
                      <a:alpha val="43137"/>
                    </a:srgbClr>
                  </a:outerShdw>
                </a:effectLst>
                <a:latin typeface="Calibri" panose="020F0502020204030204" pitchFamily="34" charset="0"/>
              </a:rPr>
              <a:t>POGLEJ SI PRIMER ZAVAJAJOČEGA OGLASA</a:t>
            </a:r>
          </a:p>
        </p:txBody>
      </p:sp>
      <p:sp>
        <p:nvSpPr>
          <p:cNvPr id="3" name="Označba mesta vsebine 2"/>
          <p:cNvSpPr>
            <a:spLocks noGrp="1"/>
          </p:cNvSpPr>
          <p:nvPr>
            <p:ph sz="half" idx="1"/>
          </p:nvPr>
        </p:nvSpPr>
        <p:spPr>
          <a:xfrm>
            <a:off x="674702" y="1700808"/>
            <a:ext cx="7048871" cy="4464496"/>
          </a:xfrm>
          <a:solidFill>
            <a:schemeClr val="bg1"/>
          </a:solidFill>
          <a:ln w="28575">
            <a:solidFill>
              <a:srgbClr val="002060"/>
            </a:solidFill>
          </a:ln>
        </p:spPr>
        <p:txBody>
          <a:bodyPr>
            <a:noAutofit/>
          </a:bodyPr>
          <a:lstStyle/>
          <a:p>
            <a:r>
              <a:rPr lang="sl-SI" sz="2200" dirty="0">
                <a:latin typeface="Calibri" panose="020F0502020204030204" pitchFamily="34" charset="0"/>
              </a:rPr>
              <a:t>„Ime mi je </a:t>
            </a:r>
            <a:r>
              <a:rPr lang="sl-SI" sz="2200" dirty="0" err="1">
                <a:latin typeface="Calibri" panose="020F0502020204030204" pitchFamily="34" charset="0"/>
              </a:rPr>
              <a:t>Barni</a:t>
            </a:r>
            <a:r>
              <a:rPr lang="sl-SI" sz="2200" dirty="0">
                <a:latin typeface="Calibri" panose="020F0502020204030204" pitchFamily="34" charset="0"/>
              </a:rPr>
              <a:t>, sem prijatelj otrok, prihajam z dežele žit. Moj svet je poln mleka in odlične čokolade ...“</a:t>
            </a:r>
          </a:p>
          <a:p>
            <a:r>
              <a:rPr lang="sl-SI" sz="2200" dirty="0">
                <a:latin typeface="Calibri" panose="020F0502020204030204" pitchFamily="34" charset="0"/>
              </a:rPr>
              <a:t>„S pšenico, z mlekom in s čokolado, brez barvil in konzervansov.“</a:t>
            </a:r>
          </a:p>
          <a:p>
            <a:r>
              <a:rPr lang="sl-SI" sz="2200" dirty="0">
                <a:latin typeface="Calibri" panose="020F0502020204030204" pitchFamily="34" charset="0"/>
              </a:rPr>
              <a:t>Zaključek: „Hranljiva malica za vaše malčke.“ </a:t>
            </a:r>
          </a:p>
          <a:p>
            <a:r>
              <a:rPr lang="sl-SI" sz="2200" dirty="0">
                <a:latin typeface="Calibri" panose="020F0502020204030204" pitchFamily="34" charset="0"/>
              </a:rPr>
              <a:t>100 g navedenega peciva kar 34 g sladkorja in 15 g maščob.</a:t>
            </a:r>
          </a:p>
          <a:p>
            <a:endParaRPr lang="sl-SI" sz="2200" dirty="0">
              <a:latin typeface="Calibri" panose="020F0502020204030204" pitchFamily="34" charset="0"/>
            </a:endParaRPr>
          </a:p>
          <a:p>
            <a:r>
              <a:rPr lang="sl-SI" sz="2200" b="1" dirty="0">
                <a:latin typeface="Calibri" panose="020F0502020204030204" pitchFamily="34" charset="0"/>
              </a:rPr>
              <a:t>VPRAŠAJ SE, </a:t>
            </a:r>
            <a:r>
              <a:rPr lang="sl-SI" sz="2200" dirty="0">
                <a:latin typeface="Calibri" panose="020F0502020204030204" pitchFamily="34" charset="0"/>
              </a:rPr>
              <a:t>ALI JE TA IZDELEK RES PRIJATELJ OTROK?</a:t>
            </a:r>
          </a:p>
        </p:txBody>
      </p:sp>
      <p:pic>
        <p:nvPicPr>
          <p:cNvPr id="5" name="Označba mesta vsebine 4"/>
          <p:cNvPicPr>
            <a:picLocks noGrp="1" noChangeAspect="1"/>
          </p:cNvPicPr>
          <p:nvPr>
            <p:ph sz="half" idx="2"/>
          </p:nvPr>
        </p:nvPicPr>
        <p:blipFill rotWithShape="1">
          <a:blip r:embed="rId2"/>
          <a:srcRect l="8543" t="5516" r="11138" b="5918"/>
          <a:stretch/>
        </p:blipFill>
        <p:spPr>
          <a:xfrm>
            <a:off x="7954776" y="2168859"/>
            <a:ext cx="3384376" cy="3528393"/>
          </a:xfrm>
          <a:prstGeom prst="rect">
            <a:avLst/>
          </a:prstGeom>
          <a:ln w="31750">
            <a:solidFill>
              <a:srgbClr val="002060"/>
            </a:solidFill>
          </a:ln>
        </p:spPr>
      </p:pic>
    </p:spTree>
    <p:extLst>
      <p:ext uri="{BB962C8B-B14F-4D97-AF65-F5344CB8AC3E}">
        <p14:creationId xmlns:p14="http://schemas.microsoft.com/office/powerpoint/2010/main" val="22881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1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6440" y="2195613"/>
            <a:ext cx="6803136" cy="1382088"/>
          </a:xfrm>
        </p:spPr>
        <p:txBody>
          <a:bodyPr>
            <a:noAutofit/>
          </a:bodyPr>
          <a:lstStyle/>
          <a:p>
            <a:pPr algn="ctr"/>
            <a:r>
              <a:rPr lang="sl-SI" sz="4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OGLASOM SE NE MOREMO IZOGNITI,</a:t>
            </a:r>
          </a:p>
        </p:txBody>
      </p:sp>
      <p:sp>
        <p:nvSpPr>
          <p:cNvPr id="2" name="Označba mesta besedila 1"/>
          <p:cNvSpPr>
            <a:spLocks noGrp="1"/>
          </p:cNvSpPr>
          <p:nvPr>
            <p:ph type="body" idx="1"/>
          </p:nvPr>
        </p:nvSpPr>
        <p:spPr>
          <a:xfrm>
            <a:off x="3071664" y="3429000"/>
            <a:ext cx="6192688" cy="1625704"/>
          </a:xfrm>
        </p:spPr>
        <p:txBody>
          <a:bodyPr>
            <a:noAutofit/>
          </a:bodyPr>
          <a:lstStyle/>
          <a:p>
            <a:r>
              <a:rPr lang="sl-SI" sz="4000" b="1" cap="all" spc="-1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LAHKO PA SE IZOGNEMO NEPOTREBNIM NAKUPOM.</a:t>
            </a:r>
          </a:p>
        </p:txBody>
      </p:sp>
    </p:spTree>
    <p:extLst>
      <p:ext uri="{BB962C8B-B14F-4D97-AF65-F5344CB8AC3E}">
        <p14:creationId xmlns:p14="http://schemas.microsoft.com/office/powerpoint/2010/main" val="30160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789ECFC0-A7DA-408D-8799-2C7C58C11FA0}"/>
              </a:ext>
            </a:extLst>
          </p:cNvPr>
          <p:cNvSpPr>
            <a:spLocks noGrp="1"/>
          </p:cNvSpPr>
          <p:nvPr>
            <p:ph type="ctrTitle"/>
          </p:nvPr>
        </p:nvSpPr>
        <p:spPr/>
        <p:txBody>
          <a:bodyPr/>
          <a:lstStyle/>
          <a:p>
            <a:r>
              <a:rPr lang="sl-SI" dirty="0"/>
              <a:t>Zapomnil si si tudi…</a:t>
            </a:r>
          </a:p>
        </p:txBody>
      </p:sp>
    </p:spTree>
    <p:extLst>
      <p:ext uri="{BB962C8B-B14F-4D97-AF65-F5344CB8AC3E}">
        <p14:creationId xmlns:p14="http://schemas.microsoft.com/office/powerpoint/2010/main" val="40560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DCC5AC-790B-4AAE-9F95-42EC19E3B8CF}"/>
              </a:ext>
            </a:extLst>
          </p:cNvPr>
          <p:cNvSpPr>
            <a:spLocks noGrp="1"/>
          </p:cNvSpPr>
          <p:nvPr>
            <p:ph type="title"/>
          </p:nvPr>
        </p:nvSpPr>
        <p:spPr/>
        <p:txBody>
          <a:bodyPr/>
          <a:lstStyle/>
          <a:p>
            <a:r>
              <a:rPr lang="sl-SI" dirty="0"/>
              <a:t>DA SO POSEBNA PRAVILA OGLAŠEVANJA:</a:t>
            </a:r>
          </a:p>
        </p:txBody>
      </p:sp>
      <p:sp>
        <p:nvSpPr>
          <p:cNvPr id="3" name="Označba mesta vsebine 2">
            <a:extLst>
              <a:ext uri="{FF2B5EF4-FFF2-40B4-BE49-F238E27FC236}">
                <a16:creationId xmlns:a16="http://schemas.microsoft.com/office/drawing/2014/main" id="{4EEA157D-C8FD-42DD-B899-B32F0F0E9A88}"/>
              </a:ext>
            </a:extLst>
          </p:cNvPr>
          <p:cNvSpPr>
            <a:spLocks noGrp="1"/>
          </p:cNvSpPr>
          <p:nvPr>
            <p:ph idx="1"/>
          </p:nvPr>
        </p:nvSpPr>
        <p:spPr>
          <a:xfrm>
            <a:off x="674703" y="1740023"/>
            <a:ext cx="10963921" cy="4580878"/>
          </a:xfrm>
        </p:spPr>
        <p:txBody>
          <a:bodyPr>
            <a:normAutofit fontScale="92500" lnSpcReduction="10000"/>
          </a:bodyPr>
          <a:lstStyle/>
          <a:p>
            <a:pPr lvl="0"/>
            <a:r>
              <a:rPr lang="sl-SI" sz="2400" dirty="0"/>
              <a:t>Če izdelek lahko </a:t>
            </a:r>
            <a:r>
              <a:rPr lang="sl-SI" sz="2400" b="1" dirty="0"/>
              <a:t>škoduje zdravju ali koristi potrošnika, morajo potrošnika še posebej opozoriti</a:t>
            </a:r>
            <a:r>
              <a:rPr lang="sl-SI" sz="2400" dirty="0"/>
              <a:t>.</a:t>
            </a:r>
          </a:p>
          <a:p>
            <a:pPr marL="0" lvl="0" indent="0">
              <a:buNone/>
            </a:pPr>
            <a:endParaRPr lang="sl-SI" sz="2400" dirty="0"/>
          </a:p>
          <a:p>
            <a:pPr lvl="0"/>
            <a:r>
              <a:rPr lang="sl-SI" sz="2400" dirty="0"/>
              <a:t>Pri oglaševanju </a:t>
            </a:r>
            <a:r>
              <a:rPr lang="sl-SI" sz="2400" b="1" dirty="0"/>
              <a:t>pijač in tobačnih izdelkov veljajo stroga pravila</a:t>
            </a:r>
            <a:r>
              <a:rPr lang="sl-SI" sz="2400" dirty="0"/>
              <a:t>.</a:t>
            </a:r>
          </a:p>
          <a:p>
            <a:pPr marL="0" lvl="0" indent="0">
              <a:buNone/>
            </a:pPr>
            <a:endParaRPr lang="sl-SI" sz="2400" dirty="0"/>
          </a:p>
          <a:p>
            <a:pPr marL="0" lvl="0" indent="0">
              <a:buNone/>
            </a:pPr>
            <a:endParaRPr lang="sl-SI" sz="2400" dirty="0"/>
          </a:p>
          <a:p>
            <a:pPr marL="0" lvl="0" indent="0">
              <a:buNone/>
            </a:pPr>
            <a:endParaRPr lang="sl-SI" sz="2400" dirty="0"/>
          </a:p>
          <a:p>
            <a:pPr lvl="0"/>
            <a:endParaRPr lang="sl-SI" sz="2400" b="1" dirty="0"/>
          </a:p>
          <a:p>
            <a:pPr lvl="0"/>
            <a:endParaRPr lang="sl-SI" sz="2400" b="1" dirty="0"/>
          </a:p>
          <a:p>
            <a:pPr lvl="0"/>
            <a:r>
              <a:rPr lang="sl-SI" sz="2400" b="1" dirty="0"/>
              <a:t>Za oglaševanje zdravil veljajo posebni predpisi.</a:t>
            </a:r>
          </a:p>
          <a:p>
            <a:endParaRPr lang="sl-SI" dirty="0"/>
          </a:p>
        </p:txBody>
      </p:sp>
      <p:pic>
        <p:nvPicPr>
          <p:cNvPr id="5" name="Slika 4">
            <a:extLst>
              <a:ext uri="{FF2B5EF4-FFF2-40B4-BE49-F238E27FC236}">
                <a16:creationId xmlns:a16="http://schemas.microsoft.com/office/drawing/2014/main" id="{42B88413-B05B-42E6-A85A-2DD72EBAC445}"/>
              </a:ext>
            </a:extLst>
          </p:cNvPr>
          <p:cNvPicPr>
            <a:picLocks noChangeAspect="1"/>
          </p:cNvPicPr>
          <p:nvPr/>
        </p:nvPicPr>
        <p:blipFill>
          <a:blip r:embed="rId2"/>
          <a:stretch>
            <a:fillRect/>
          </a:stretch>
        </p:blipFill>
        <p:spPr>
          <a:xfrm>
            <a:off x="1228646" y="3660670"/>
            <a:ext cx="4621169" cy="1511939"/>
          </a:xfrm>
          <a:prstGeom prst="rect">
            <a:avLst/>
          </a:prstGeom>
        </p:spPr>
      </p:pic>
      <p:pic>
        <p:nvPicPr>
          <p:cNvPr id="6" name="Slika 5">
            <a:extLst>
              <a:ext uri="{FF2B5EF4-FFF2-40B4-BE49-F238E27FC236}">
                <a16:creationId xmlns:a16="http://schemas.microsoft.com/office/drawing/2014/main" id="{3D518449-2644-4F7B-9691-915813EA385F}"/>
              </a:ext>
            </a:extLst>
          </p:cNvPr>
          <p:cNvPicPr>
            <a:picLocks noChangeAspect="1"/>
          </p:cNvPicPr>
          <p:nvPr/>
        </p:nvPicPr>
        <p:blipFill>
          <a:blip r:embed="rId3"/>
          <a:stretch>
            <a:fillRect/>
          </a:stretch>
        </p:blipFill>
        <p:spPr>
          <a:xfrm>
            <a:off x="6403758" y="3429850"/>
            <a:ext cx="3042083" cy="2281562"/>
          </a:xfrm>
          <a:prstGeom prst="rect">
            <a:avLst/>
          </a:prstGeom>
        </p:spPr>
      </p:pic>
    </p:spTree>
    <p:extLst>
      <p:ext uri="{BB962C8B-B14F-4D97-AF65-F5344CB8AC3E}">
        <p14:creationId xmlns:p14="http://schemas.microsoft.com/office/powerpoint/2010/main" val="30300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FD46914-2CC9-4396-ABAA-4377052B6FD3}"/>
              </a:ext>
            </a:extLst>
          </p:cNvPr>
          <p:cNvSpPr>
            <a:spLocks noGrp="1"/>
          </p:cNvSpPr>
          <p:nvPr>
            <p:ph type="ctrTitle"/>
          </p:nvPr>
        </p:nvSpPr>
        <p:spPr>
          <a:xfrm>
            <a:off x="1629103" y="2244830"/>
            <a:ext cx="8933796" cy="2437232"/>
          </a:xfrm>
        </p:spPr>
        <p:txBody>
          <a:bodyPr anchor="ctr">
            <a:normAutofit/>
          </a:bodyPr>
          <a:lstStyle/>
          <a:p>
            <a:r>
              <a:rPr lang="sl-SI" sz="4500" dirty="0"/>
              <a:t>3. Sedaj pa Preberi besedilo v učbeniku na strani 46 in 47.</a:t>
            </a:r>
            <a:br>
              <a:rPr lang="sl-SI" sz="4500" dirty="0"/>
            </a:br>
            <a:endParaRPr lang="sl-SI" sz="4500" dirty="0"/>
          </a:p>
        </p:txBody>
      </p:sp>
    </p:spTree>
    <p:extLst>
      <p:ext uri="{BB962C8B-B14F-4D97-AF65-F5344CB8AC3E}">
        <p14:creationId xmlns:p14="http://schemas.microsoft.com/office/powerpoint/2010/main" val="234011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ED0E33D8-54A4-4188-9E28-395AD3267125}"/>
              </a:ext>
            </a:extLst>
          </p:cNvPr>
          <p:cNvSpPr>
            <a:spLocks noGrp="1"/>
          </p:cNvSpPr>
          <p:nvPr>
            <p:ph type="dt" sz="half" idx="10"/>
          </p:nvPr>
        </p:nvSpPr>
        <p:spPr/>
        <p:txBody>
          <a:bodyPr/>
          <a:lstStyle/>
          <a:p>
            <a:pPr rtl="0"/>
            <a:fld id="{8BAF680E-CA8A-4EFE-A014-604585F34906}" type="datetime1">
              <a:rPr lang="sl-SI" smtClean="0"/>
              <a:t>10. 05. 2020</a:t>
            </a:fld>
            <a:endParaRPr lang="en-US"/>
          </a:p>
        </p:txBody>
      </p:sp>
      <p:pic>
        <p:nvPicPr>
          <p:cNvPr id="11" name="Slika 10" descr="Slika, ki vsebuje besede besedilo&#10;&#10;Opis je samodejno ustvarjen">
            <a:extLst>
              <a:ext uri="{FF2B5EF4-FFF2-40B4-BE49-F238E27FC236}">
                <a16:creationId xmlns:a16="http://schemas.microsoft.com/office/drawing/2014/main" id="{CFCA7D83-22B3-4379-9070-DFB8171F3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607" y="0"/>
            <a:ext cx="5141737" cy="6858000"/>
          </a:xfrm>
          <a:prstGeom prst="rect">
            <a:avLst/>
          </a:prstGeom>
        </p:spPr>
      </p:pic>
      <p:pic>
        <p:nvPicPr>
          <p:cNvPr id="13" name="Slika 12" descr="Slika, ki vsebuje besede posnetek zaslona&#10;&#10;Opis je samodejno ustvarjen">
            <a:extLst>
              <a:ext uri="{FF2B5EF4-FFF2-40B4-BE49-F238E27FC236}">
                <a16:creationId xmlns:a16="http://schemas.microsoft.com/office/drawing/2014/main" id="{9D3EA860-4CCA-432D-9A3E-60B0871AF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344" y="0"/>
            <a:ext cx="4907560" cy="6858000"/>
          </a:xfrm>
          <a:prstGeom prst="rect">
            <a:avLst/>
          </a:prstGeom>
        </p:spPr>
      </p:pic>
    </p:spTree>
    <p:extLst>
      <p:ext uri="{BB962C8B-B14F-4D97-AF65-F5344CB8AC3E}">
        <p14:creationId xmlns:p14="http://schemas.microsoft.com/office/powerpoint/2010/main" val="3996704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9BCC7410-2642-4A3B-892B-DAD2098E176D}"/>
              </a:ext>
            </a:extLst>
          </p:cNvPr>
          <p:cNvSpPr>
            <a:spLocks noGrp="1"/>
          </p:cNvSpPr>
          <p:nvPr>
            <p:ph type="ctrTitle"/>
          </p:nvPr>
        </p:nvSpPr>
        <p:spPr>
          <a:xfrm>
            <a:off x="1629103" y="2244830"/>
            <a:ext cx="8933796" cy="2437232"/>
          </a:xfrm>
        </p:spPr>
        <p:txBody>
          <a:bodyPr anchor="ctr">
            <a:normAutofit/>
          </a:bodyPr>
          <a:lstStyle/>
          <a:p>
            <a:r>
              <a:rPr lang="sl-SI" sz="5900" dirty="0"/>
              <a:t>Ker si BESEDILO natančno prebral, si si zapomnil…</a:t>
            </a:r>
          </a:p>
        </p:txBody>
      </p:sp>
    </p:spTree>
    <p:extLst>
      <p:ext uri="{BB962C8B-B14F-4D97-AF65-F5344CB8AC3E}">
        <p14:creationId xmlns:p14="http://schemas.microsoft.com/office/powerpoint/2010/main" val="131254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B9B81C9-89F7-42B3-B77C-39D14D74E2C4}"/>
              </a:ext>
            </a:extLst>
          </p:cNvPr>
          <p:cNvSpPr>
            <a:spLocks noGrp="1"/>
          </p:cNvSpPr>
          <p:nvPr>
            <p:ph idx="1"/>
          </p:nvPr>
        </p:nvSpPr>
        <p:spPr>
          <a:xfrm>
            <a:off x="1066800" y="971642"/>
            <a:ext cx="10058400" cy="5371719"/>
          </a:xfrm>
        </p:spPr>
        <p:txBody>
          <a:bodyPr>
            <a:normAutofit/>
          </a:bodyPr>
          <a:lstStyle/>
          <a:p>
            <a:pPr algn="ctr"/>
            <a:r>
              <a:rPr lang="sl-SI" sz="4400" dirty="0">
                <a:solidFill>
                  <a:srgbClr val="FF0000"/>
                </a:solidFill>
              </a:rPr>
              <a:t>Izdelki</a:t>
            </a:r>
            <a:r>
              <a:rPr lang="sl-SI" sz="4400" dirty="0"/>
              <a:t>, ki jih kupimo, morajo biti </a:t>
            </a:r>
            <a:r>
              <a:rPr lang="sl-SI" sz="4400" b="1" dirty="0"/>
              <a:t>varni, delovati morajo brez napak in ne smejo škodovati našemu zdravju.</a:t>
            </a:r>
          </a:p>
          <a:p>
            <a:pPr marL="0" indent="0" algn="ctr">
              <a:buNone/>
            </a:pPr>
            <a:endParaRPr lang="sl-SI" sz="4400" b="1" dirty="0"/>
          </a:p>
          <a:p>
            <a:pPr algn="ctr"/>
            <a:r>
              <a:rPr lang="sl-SI" sz="4400" b="1" dirty="0"/>
              <a:t>Enako velja za </a:t>
            </a:r>
            <a:r>
              <a:rPr lang="sl-SI" sz="4400" dirty="0">
                <a:solidFill>
                  <a:srgbClr val="FF0000"/>
                </a:solidFill>
              </a:rPr>
              <a:t>storitve</a:t>
            </a:r>
            <a:r>
              <a:rPr lang="sl-SI" sz="4400" b="1" dirty="0"/>
              <a:t>.</a:t>
            </a:r>
            <a:endParaRPr lang="sl-SI" sz="4400" dirty="0"/>
          </a:p>
          <a:p>
            <a:pPr marL="0" indent="0">
              <a:buNone/>
            </a:pPr>
            <a:endParaRPr lang="sl-SI" sz="2800" dirty="0"/>
          </a:p>
        </p:txBody>
      </p:sp>
    </p:spTree>
    <p:extLst>
      <p:ext uri="{BB962C8B-B14F-4D97-AF65-F5344CB8AC3E}">
        <p14:creationId xmlns:p14="http://schemas.microsoft.com/office/powerpoint/2010/main" val="102148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55218E-ED3B-4955-A25D-F6AD5565B7BF}"/>
              </a:ext>
            </a:extLst>
          </p:cNvPr>
          <p:cNvSpPr>
            <a:spLocks noGrp="1"/>
          </p:cNvSpPr>
          <p:nvPr>
            <p:ph type="ctrTitle"/>
          </p:nvPr>
        </p:nvSpPr>
        <p:spPr>
          <a:xfrm>
            <a:off x="1629102" y="2466772"/>
            <a:ext cx="8933796" cy="2437232"/>
          </a:xfrm>
        </p:spPr>
        <p:txBody>
          <a:bodyPr/>
          <a:lstStyle/>
          <a:p>
            <a:r>
              <a:rPr lang="sl-SI" dirty="0"/>
              <a:t>Zdaj veš, kaj storimo, če nismo dobili tistega, kar smo plačali.</a:t>
            </a:r>
            <a:endParaRPr lang="en-US" dirty="0"/>
          </a:p>
        </p:txBody>
      </p:sp>
    </p:spTree>
    <p:extLst>
      <p:ext uri="{BB962C8B-B14F-4D97-AF65-F5344CB8AC3E}">
        <p14:creationId xmlns:p14="http://schemas.microsoft.com/office/powerpoint/2010/main" val="316765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148F29-F2CF-4196-94A0-A248AA26EEE6}"/>
              </a:ext>
            </a:extLst>
          </p:cNvPr>
          <p:cNvSpPr>
            <a:spLocks noGrp="1"/>
          </p:cNvSpPr>
          <p:nvPr>
            <p:ph type="title"/>
          </p:nvPr>
        </p:nvSpPr>
        <p:spPr>
          <a:xfrm>
            <a:off x="1066800" y="2808744"/>
            <a:ext cx="10058400" cy="1371600"/>
          </a:xfrm>
        </p:spPr>
        <p:txBody>
          <a:bodyPr/>
          <a:lstStyle/>
          <a:p>
            <a:pPr algn="ctr"/>
            <a:r>
              <a:rPr lang="sl-SI" sz="4000" dirty="0"/>
              <a:t>Potrošniki imamo pravico do </a:t>
            </a:r>
            <a:r>
              <a:rPr lang="sl-SI" sz="4000" b="1" dirty="0">
                <a:solidFill>
                  <a:srgbClr val="FF0000"/>
                </a:solidFill>
              </a:rPr>
              <a:t>reklamacije</a:t>
            </a:r>
            <a:r>
              <a:rPr lang="sl-SI" sz="4000" dirty="0"/>
              <a:t>.</a:t>
            </a:r>
            <a:br>
              <a:rPr lang="sl-SI" sz="4000" dirty="0"/>
            </a:br>
            <a:br>
              <a:rPr lang="sl-SI" sz="4000" dirty="0"/>
            </a:br>
            <a:br>
              <a:rPr lang="sl-SI" sz="4000" dirty="0"/>
            </a:br>
            <a:r>
              <a:rPr lang="sl-SI" sz="4000" dirty="0"/>
              <a:t>Reklamacija je pravica, ki jo lahko uveljavljamo pri prodajalcu, ko izdelek, ki smo ga kupili ali storitev, ki smo jo plačali, nima željenih oz. predpisanih lastnosti. </a:t>
            </a:r>
            <a:br>
              <a:rPr lang="sl-SI" sz="4000" dirty="0"/>
            </a:br>
            <a:endParaRPr lang="sl-SI" dirty="0"/>
          </a:p>
        </p:txBody>
      </p:sp>
    </p:spTree>
    <p:extLst>
      <p:ext uri="{BB962C8B-B14F-4D97-AF65-F5344CB8AC3E}">
        <p14:creationId xmlns:p14="http://schemas.microsoft.com/office/powerpoint/2010/main" val="406044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ln/>
        </p:spPr>
        <p:style>
          <a:lnRef idx="0">
            <a:schemeClr val="accent3"/>
          </a:lnRef>
          <a:fillRef idx="1003">
            <a:schemeClr val="dk2"/>
          </a:fillRef>
          <a:effectRef idx="3">
            <a:schemeClr val="accent3"/>
          </a:effectRef>
          <a:fontRef idx="minor">
            <a:schemeClr val="lt1"/>
          </a:fontRef>
        </p:style>
        <p:txBody>
          <a:bodyPr>
            <a:normAutofit/>
          </a:bodyPr>
          <a:lstStyle/>
          <a:p>
            <a:r>
              <a:rPr lang="sl-SI" sz="5400" dirty="0"/>
              <a:t>SPOMNIMO SE …..</a:t>
            </a:r>
          </a:p>
        </p:txBody>
      </p:sp>
      <p:sp>
        <p:nvSpPr>
          <p:cNvPr id="3" name="Označba mesta vsebine 2"/>
          <p:cNvSpPr>
            <a:spLocks noGrp="1"/>
          </p:cNvSpPr>
          <p:nvPr>
            <p:ph sz="half" idx="1"/>
          </p:nvPr>
        </p:nvSpPr>
        <p:spPr>
          <a:xfrm>
            <a:off x="2238186" y="2780928"/>
            <a:ext cx="3192408" cy="3096344"/>
          </a:xfrm>
        </p:spPr>
        <p:txBody>
          <a:bodyPr>
            <a:normAutofit/>
          </a:bodyPr>
          <a:lstStyle/>
          <a:p>
            <a:pPr marL="0" indent="0" algn="ctr">
              <a:buNone/>
            </a:pPr>
            <a:r>
              <a:rPr lang="sl-SI" sz="3600" dirty="0"/>
              <a:t>LJUDJE IMAMO RAZLIČNE </a:t>
            </a:r>
            <a:r>
              <a:rPr lang="sl-SI" sz="4800" b="1" dirty="0">
                <a:solidFill>
                  <a:srgbClr val="FF0000"/>
                </a:solidFill>
                <a:effectLst>
                  <a:outerShdw blurRad="38100" dist="38100" dir="2700000" algn="tl">
                    <a:srgbClr val="000000">
                      <a:alpha val="43137"/>
                    </a:srgbClr>
                  </a:outerShdw>
                </a:effectLst>
              </a:rPr>
              <a:t>POTREBE</a:t>
            </a:r>
          </a:p>
        </p:txBody>
      </p:sp>
      <p:sp>
        <p:nvSpPr>
          <p:cNvPr id="4" name="Označba mesta vsebine 3"/>
          <p:cNvSpPr>
            <a:spLocks noGrp="1"/>
          </p:cNvSpPr>
          <p:nvPr>
            <p:ph sz="half" idx="2"/>
          </p:nvPr>
        </p:nvSpPr>
        <p:spPr>
          <a:xfrm>
            <a:off x="6349556" y="2163552"/>
            <a:ext cx="3855288" cy="3931920"/>
          </a:xfrm>
        </p:spPr>
        <p:txBody>
          <a:bodyPr>
            <a:noAutofit/>
          </a:bodyPr>
          <a:lstStyle/>
          <a:p>
            <a:pPr marL="0" indent="0" algn="ctr">
              <a:buNone/>
            </a:pPr>
            <a:r>
              <a:rPr lang="sl-SI" sz="2800" b="1" dirty="0">
                <a:solidFill>
                  <a:schemeClr val="accent2">
                    <a:lumMod val="50000"/>
                  </a:schemeClr>
                </a:solidFill>
              </a:rPr>
              <a:t>POTREBE ZADOVOLJIMO:</a:t>
            </a:r>
          </a:p>
          <a:p>
            <a:pPr marL="0" indent="0">
              <a:buNone/>
            </a:pPr>
            <a:r>
              <a:rPr lang="sl-SI" sz="1600" b="1" dirty="0">
                <a:solidFill>
                  <a:schemeClr val="accent2">
                    <a:lumMod val="50000"/>
                  </a:schemeClr>
                </a:solidFill>
              </a:rPr>
              <a:t>    </a:t>
            </a:r>
          </a:p>
          <a:p>
            <a:pPr marL="0" indent="0">
              <a:buNone/>
            </a:pPr>
            <a:r>
              <a:rPr lang="sl-SI" sz="2800" b="1" dirty="0">
                <a:solidFill>
                  <a:schemeClr val="accent2">
                    <a:lumMod val="50000"/>
                  </a:schemeClr>
                </a:solidFill>
              </a:rPr>
              <a:t>    S KUPOVANJEM   </a:t>
            </a:r>
          </a:p>
          <a:p>
            <a:pPr marL="0" indent="0">
              <a:buNone/>
            </a:pPr>
            <a:r>
              <a:rPr lang="sl-SI" sz="2800" b="1" dirty="0">
                <a:solidFill>
                  <a:schemeClr val="accent2">
                    <a:lumMod val="50000"/>
                  </a:schemeClr>
                </a:solidFill>
              </a:rPr>
              <a:t>    </a:t>
            </a:r>
            <a:r>
              <a:rPr lang="sl-SI" sz="2800" b="1" u="sng" dirty="0">
                <a:solidFill>
                  <a:srgbClr val="C00000"/>
                </a:solidFill>
                <a:effectLst>
                  <a:outerShdw blurRad="38100" dist="38100" dir="2700000" algn="tl">
                    <a:srgbClr val="000000">
                      <a:alpha val="43137"/>
                    </a:srgbClr>
                  </a:outerShdw>
                </a:effectLst>
              </a:rPr>
              <a:t>IZDELKOV </a:t>
            </a:r>
          </a:p>
          <a:p>
            <a:pPr marL="0" indent="0">
              <a:buNone/>
            </a:pPr>
            <a:endParaRPr lang="sl-SI" sz="2800" b="1" u="sng" dirty="0">
              <a:solidFill>
                <a:srgbClr val="C00000"/>
              </a:solidFill>
              <a:effectLst>
                <a:outerShdw blurRad="38100" dist="38100" dir="2700000" algn="tl">
                  <a:srgbClr val="000000">
                    <a:alpha val="43137"/>
                  </a:srgbClr>
                </a:outerShdw>
              </a:effectLst>
            </a:endParaRPr>
          </a:p>
          <a:p>
            <a:pPr marL="0" indent="0">
              <a:buNone/>
            </a:pPr>
            <a:r>
              <a:rPr lang="sl-SI" sz="2800" b="1" dirty="0">
                <a:solidFill>
                  <a:schemeClr val="accent2">
                    <a:lumMod val="50000"/>
                  </a:schemeClr>
                </a:solidFill>
              </a:rPr>
              <a:t>    S PLAČEVANJEM </a:t>
            </a:r>
          </a:p>
          <a:p>
            <a:pPr marL="0" indent="0">
              <a:buNone/>
            </a:pPr>
            <a:r>
              <a:rPr lang="sl-SI" sz="2800" b="1" dirty="0">
                <a:solidFill>
                  <a:schemeClr val="accent2">
                    <a:lumMod val="50000"/>
                  </a:schemeClr>
                </a:solidFill>
              </a:rPr>
              <a:t>    </a:t>
            </a:r>
            <a:r>
              <a:rPr lang="sl-SI" sz="2800" b="1" u="sng" dirty="0">
                <a:solidFill>
                  <a:srgbClr val="C00000"/>
                </a:solidFill>
                <a:effectLst>
                  <a:outerShdw blurRad="38100" dist="38100" dir="2700000" algn="tl">
                    <a:srgbClr val="000000">
                      <a:alpha val="43137"/>
                    </a:srgbClr>
                  </a:outerShdw>
                </a:effectLst>
              </a:rPr>
              <a:t>STORITEV</a:t>
            </a:r>
          </a:p>
        </p:txBody>
      </p:sp>
      <p:sp>
        <p:nvSpPr>
          <p:cNvPr id="6" name="Desna puščica 5"/>
          <p:cNvSpPr/>
          <p:nvPr/>
        </p:nvSpPr>
        <p:spPr>
          <a:xfrm rot="20767573">
            <a:off x="5117453" y="4442414"/>
            <a:ext cx="992968" cy="39323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FF0000"/>
              </a:solidFill>
            </a:endParaRPr>
          </a:p>
        </p:txBody>
      </p:sp>
      <p:sp>
        <p:nvSpPr>
          <p:cNvPr id="7" name="Desna puščica 6"/>
          <p:cNvSpPr/>
          <p:nvPr/>
        </p:nvSpPr>
        <p:spPr>
          <a:xfrm rot="1948716">
            <a:off x="5042802" y="5098616"/>
            <a:ext cx="1054853" cy="39857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FF0000"/>
              </a:solidFill>
            </a:endParaRPr>
          </a:p>
        </p:txBody>
      </p:sp>
    </p:spTree>
    <p:extLst>
      <p:ext uri="{BB962C8B-B14F-4D97-AF65-F5344CB8AC3E}">
        <p14:creationId xmlns:p14="http://schemas.microsoft.com/office/powerpoint/2010/main" val="40851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1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heel(1)">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heel(1)">
                                      <p:cBhvr>
                                        <p:cTn id="23" dur="2000"/>
                                        <p:tgtEl>
                                          <p:spTgt spid="4">
                                            <p:txEl>
                                              <p:pRg st="2" end="2"/>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heel(1)">
                                      <p:cBhvr>
                                        <p:cTn id="26" dur="2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heel(1)">
                                      <p:cBhvr>
                                        <p:cTn id="31" dur="2000"/>
                                        <p:tgtEl>
                                          <p:spTgt spid="4">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heel(1)">
                                      <p:cBhvr>
                                        <p:cTn id="34"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F98436-C387-4E6A-8085-5F2E11A8C71B}"/>
              </a:ext>
            </a:extLst>
          </p:cNvPr>
          <p:cNvSpPr>
            <a:spLocks noGrp="1"/>
          </p:cNvSpPr>
          <p:nvPr>
            <p:ph type="title"/>
          </p:nvPr>
        </p:nvSpPr>
        <p:spPr>
          <a:xfrm>
            <a:off x="1066800" y="1920978"/>
            <a:ext cx="10058400" cy="1371600"/>
          </a:xfrm>
        </p:spPr>
        <p:txBody>
          <a:bodyPr/>
          <a:lstStyle/>
          <a:p>
            <a:pPr algn="ctr"/>
            <a:r>
              <a:rPr lang="sl-SI" sz="6000" dirty="0"/>
              <a:t>Vse potrošnikove pravice so zapisane v </a:t>
            </a:r>
            <a:r>
              <a:rPr lang="sl-SI" sz="6000" b="1" dirty="0">
                <a:solidFill>
                  <a:srgbClr val="FF0000"/>
                </a:solidFill>
              </a:rPr>
              <a:t>ZAKONU O VARSTVU POTROŠNIKOV</a:t>
            </a:r>
            <a:r>
              <a:rPr lang="sl-SI" sz="6000" dirty="0"/>
              <a:t>.</a:t>
            </a:r>
          </a:p>
        </p:txBody>
      </p:sp>
    </p:spTree>
    <p:extLst>
      <p:ext uri="{BB962C8B-B14F-4D97-AF65-F5344CB8AC3E}">
        <p14:creationId xmlns:p14="http://schemas.microsoft.com/office/powerpoint/2010/main" val="1050579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78116FB-F9FF-4374-BDAC-9A665FF7F3CF}"/>
              </a:ext>
            </a:extLst>
          </p:cNvPr>
          <p:cNvSpPr>
            <a:spLocks noGrp="1"/>
          </p:cNvSpPr>
          <p:nvPr>
            <p:ph type="title"/>
          </p:nvPr>
        </p:nvSpPr>
        <p:spPr>
          <a:xfrm>
            <a:off x="1066800" y="802947"/>
            <a:ext cx="10058400" cy="1371600"/>
          </a:xfrm>
        </p:spPr>
        <p:txBody>
          <a:bodyPr anchor="ctr">
            <a:normAutofit/>
          </a:bodyPr>
          <a:lstStyle/>
          <a:p>
            <a:pPr algn="ctr"/>
            <a:r>
              <a:rPr lang="sl-SI" sz="2900" b="1" dirty="0"/>
              <a:t>Pri spoznavanju in uveljavljanju potrošnikovih pravic nam pomagajo organizacije za varstvo potrošnikov.</a:t>
            </a:r>
            <a:br>
              <a:rPr lang="sl-SI" sz="2900" dirty="0"/>
            </a:br>
            <a:endParaRPr lang="en-US" sz="2900" dirty="0"/>
          </a:p>
        </p:txBody>
      </p:sp>
      <p:pic>
        <p:nvPicPr>
          <p:cNvPr id="6" name="Označba mesta vsebine 5" descr="Slika, ki vsebuje besede risba&#10;&#10;Opis je samodejno ustvarjen">
            <a:extLst>
              <a:ext uri="{FF2B5EF4-FFF2-40B4-BE49-F238E27FC236}">
                <a16:creationId xmlns:a16="http://schemas.microsoft.com/office/drawing/2014/main" id="{4317FDFA-9EB5-491A-A420-D230CFA3A4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399889"/>
            <a:ext cx="10058400" cy="1835658"/>
          </a:xfrm>
          <a:noFill/>
        </p:spPr>
      </p:pic>
      <p:sp>
        <p:nvSpPr>
          <p:cNvPr id="2" name="Puščica: gor 1">
            <a:extLst>
              <a:ext uri="{FF2B5EF4-FFF2-40B4-BE49-F238E27FC236}">
                <a16:creationId xmlns:a16="http://schemas.microsoft.com/office/drawing/2014/main" id="{8AD6B775-86AA-4C7F-8100-47574407F6BE}"/>
              </a:ext>
            </a:extLst>
          </p:cNvPr>
          <p:cNvSpPr/>
          <p:nvPr/>
        </p:nvSpPr>
        <p:spPr>
          <a:xfrm>
            <a:off x="5569893" y="4436794"/>
            <a:ext cx="627356" cy="88776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ravokotnik 2">
            <a:extLst>
              <a:ext uri="{FF2B5EF4-FFF2-40B4-BE49-F238E27FC236}">
                <a16:creationId xmlns:a16="http://schemas.microsoft.com/office/drawing/2014/main" id="{F34F8D04-3193-4875-A9ED-2A976E08255D}"/>
              </a:ext>
            </a:extLst>
          </p:cNvPr>
          <p:cNvSpPr/>
          <p:nvPr/>
        </p:nvSpPr>
        <p:spPr>
          <a:xfrm>
            <a:off x="2258220" y="5525808"/>
            <a:ext cx="7250703" cy="461665"/>
          </a:xfrm>
          <a:prstGeom prst="rect">
            <a:avLst/>
          </a:prstGeom>
          <a:noFill/>
        </p:spPr>
        <p:txBody>
          <a:bodyPr wrap="none" lIns="91440" tIns="45720" rIns="91440" bIns="45720">
            <a:spAutoFit/>
          </a:bodyPr>
          <a:lstStyle/>
          <a:p>
            <a:pPr algn="ctr"/>
            <a:r>
              <a:rPr lang="sl-SI"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NAŠA NAJVEČJA POTROŠNIŠKA ORGANIZACIJA</a:t>
            </a:r>
            <a:endParaRPr lang="sl-SI"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926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EDD3FF60-C81C-49EA-AC69-C45E55B6E541}"/>
              </a:ext>
            </a:extLst>
          </p:cNvPr>
          <p:cNvSpPr>
            <a:spLocks noGrp="1"/>
          </p:cNvSpPr>
          <p:nvPr>
            <p:ph type="ctrTitle"/>
          </p:nvPr>
        </p:nvSpPr>
        <p:spPr>
          <a:xfrm>
            <a:off x="1629102" y="2920597"/>
            <a:ext cx="8933796" cy="2437232"/>
          </a:xfrm>
        </p:spPr>
        <p:txBody>
          <a:bodyPr/>
          <a:lstStyle/>
          <a:p>
            <a:r>
              <a:rPr lang="sl-SI" sz="5400" dirty="0"/>
              <a:t>4. SEDAJ PA PREBERI SPODNJI ZAPIS IN USTNO ODGOVORI NA VPRAŠANJA.</a:t>
            </a:r>
            <a:br>
              <a:rPr lang="sl-SI" dirty="0"/>
            </a:br>
            <a:endParaRPr lang="sl-SI" dirty="0"/>
          </a:p>
        </p:txBody>
      </p:sp>
    </p:spTree>
    <p:extLst>
      <p:ext uri="{BB962C8B-B14F-4D97-AF65-F5344CB8AC3E}">
        <p14:creationId xmlns:p14="http://schemas.microsoft.com/office/powerpoint/2010/main" val="92577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8B5A10C-8CA1-49D3-9143-87A4D925EC86}"/>
              </a:ext>
            </a:extLst>
          </p:cNvPr>
          <p:cNvSpPr>
            <a:spLocks noGrp="1"/>
          </p:cNvSpPr>
          <p:nvPr>
            <p:ph idx="1"/>
          </p:nvPr>
        </p:nvSpPr>
        <p:spPr>
          <a:xfrm>
            <a:off x="1066800" y="967481"/>
            <a:ext cx="10058400" cy="6076950"/>
          </a:xfrm>
        </p:spPr>
        <p:txBody>
          <a:bodyPr>
            <a:normAutofit/>
          </a:bodyPr>
          <a:lstStyle/>
          <a:p>
            <a:pPr marL="0" indent="0" algn="ctr">
              <a:buNone/>
            </a:pPr>
            <a:r>
              <a:rPr lang="sl-SI" sz="4000" b="1" dirty="0">
                <a:solidFill>
                  <a:schemeClr val="accent3">
                    <a:lumMod val="75000"/>
                  </a:schemeClr>
                </a:solidFill>
              </a:rPr>
              <a:t>Predstavljaj si, da so ti starši kupili nov telefon. Ob nakupu ste dobili </a:t>
            </a:r>
            <a:r>
              <a:rPr lang="sl-SI" sz="4000" b="1" dirty="0">
                <a:solidFill>
                  <a:srgbClr val="FF0000"/>
                </a:solidFill>
              </a:rPr>
              <a:t>garancijski list </a:t>
            </a:r>
            <a:r>
              <a:rPr lang="sl-SI" sz="4000" b="1" dirty="0">
                <a:solidFill>
                  <a:schemeClr val="accent3">
                    <a:lumMod val="75000"/>
                  </a:schemeClr>
                </a:solidFill>
              </a:rPr>
              <a:t>in </a:t>
            </a:r>
            <a:r>
              <a:rPr lang="sl-SI" sz="4000" b="1" dirty="0">
                <a:solidFill>
                  <a:srgbClr val="FF0000"/>
                </a:solidFill>
              </a:rPr>
              <a:t>račun</a:t>
            </a:r>
            <a:r>
              <a:rPr lang="sl-SI" sz="4000" b="1" dirty="0">
                <a:solidFill>
                  <a:schemeClr val="accent3">
                    <a:lumMod val="75000"/>
                  </a:schemeClr>
                </a:solidFill>
              </a:rPr>
              <a:t>. Vse to ste skrbno shranili. Že v prvem tednu si ugotovil, da telefon ne deluje tako kot bi moral, kljub temu, da si ravnal po zapisanih navodilih.</a:t>
            </a:r>
          </a:p>
          <a:p>
            <a:endParaRPr lang="sl-SI" dirty="0"/>
          </a:p>
        </p:txBody>
      </p:sp>
    </p:spTree>
    <p:extLst>
      <p:ext uri="{BB962C8B-B14F-4D97-AF65-F5344CB8AC3E}">
        <p14:creationId xmlns:p14="http://schemas.microsoft.com/office/powerpoint/2010/main" val="922189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2358289F-3368-4989-8F66-FBA1CA3FDA2F}"/>
              </a:ext>
            </a:extLst>
          </p:cNvPr>
          <p:cNvSpPr>
            <a:spLocks noGrp="1"/>
          </p:cNvSpPr>
          <p:nvPr>
            <p:ph type="ctrTitle"/>
          </p:nvPr>
        </p:nvSpPr>
        <p:spPr>
          <a:xfrm>
            <a:off x="1629103" y="2244830"/>
            <a:ext cx="8933796" cy="2437232"/>
          </a:xfrm>
        </p:spPr>
        <p:txBody>
          <a:bodyPr anchor="ctr">
            <a:normAutofit fontScale="90000"/>
          </a:bodyPr>
          <a:lstStyle/>
          <a:p>
            <a:br>
              <a:rPr lang="sl-SI" sz="4000" dirty="0"/>
            </a:br>
            <a:r>
              <a:rPr lang="sl-SI" sz="4000" dirty="0"/>
              <a:t> Telefon si usposobil tako, kot piše v navodilih, a ne dela. </a:t>
            </a:r>
            <a:br>
              <a:rPr lang="sl-SI" sz="4000" dirty="0"/>
            </a:br>
            <a:br>
              <a:rPr lang="sl-SI" sz="4000" dirty="0"/>
            </a:br>
            <a:r>
              <a:rPr lang="sl-SI" sz="4000" b="1" dirty="0"/>
              <a:t>Ali morajo na servisu ta problem urediti brez plačila?</a:t>
            </a:r>
          </a:p>
        </p:txBody>
      </p:sp>
      <p:sp>
        <p:nvSpPr>
          <p:cNvPr id="3" name="Označba mesta vsebine 2">
            <a:extLst>
              <a:ext uri="{FF2B5EF4-FFF2-40B4-BE49-F238E27FC236}">
                <a16:creationId xmlns:a16="http://schemas.microsoft.com/office/drawing/2014/main" id="{BFA7D1CA-97D0-4699-8C9E-172A01B51927}"/>
              </a:ext>
            </a:extLst>
          </p:cNvPr>
          <p:cNvSpPr>
            <a:spLocks noGrp="1"/>
          </p:cNvSpPr>
          <p:nvPr>
            <p:ph type="subTitle" idx="1"/>
          </p:nvPr>
        </p:nvSpPr>
        <p:spPr>
          <a:xfrm>
            <a:off x="1629101" y="4682062"/>
            <a:ext cx="8936846" cy="457201"/>
          </a:xfrm>
        </p:spPr>
        <p:txBody>
          <a:bodyPr>
            <a:normAutofit/>
          </a:bodyPr>
          <a:lstStyle/>
          <a:p>
            <a:pPr lvl="0">
              <a:lnSpc>
                <a:spcPct val="100000"/>
              </a:lnSpc>
              <a:spcAft>
                <a:spcPts val="600"/>
              </a:spcAft>
            </a:pPr>
            <a:endParaRPr lang="sl-SI" b="1"/>
          </a:p>
          <a:p>
            <a:pPr>
              <a:lnSpc>
                <a:spcPct val="100000"/>
              </a:lnSpc>
              <a:spcAft>
                <a:spcPts val="600"/>
              </a:spcAft>
            </a:pPr>
            <a:endParaRPr lang="sl-SI"/>
          </a:p>
        </p:txBody>
      </p:sp>
      <p:sp>
        <p:nvSpPr>
          <p:cNvPr id="4" name="Označba mesta datuma 3">
            <a:extLst>
              <a:ext uri="{FF2B5EF4-FFF2-40B4-BE49-F238E27FC236}">
                <a16:creationId xmlns:a16="http://schemas.microsoft.com/office/drawing/2014/main" id="{3F2258E8-D530-496C-84E5-90C11665EC32}"/>
              </a:ext>
            </a:extLst>
          </p:cNvPr>
          <p:cNvSpPr>
            <a:spLocks noGrp="1"/>
          </p:cNvSpPr>
          <p:nvPr>
            <p:ph type="dt" sz="half" idx="10"/>
          </p:nvPr>
        </p:nvSpPr>
        <p:spPr>
          <a:xfrm>
            <a:off x="5318760" y="1341256"/>
            <a:ext cx="1554480" cy="485546"/>
          </a:xfrm>
        </p:spPr>
        <p:txBody>
          <a:bodyPr anchor="b">
            <a:noAutofit/>
          </a:bodyPr>
          <a:lstStyle/>
          <a:p>
            <a:pPr rtl="0">
              <a:spcAft>
                <a:spcPts val="600"/>
              </a:spcAft>
            </a:pPr>
            <a:r>
              <a:rPr lang="sl-SI" sz="3600" dirty="0"/>
              <a:t>A</a:t>
            </a:r>
            <a:endParaRPr lang="en-US" sz="3600" dirty="0"/>
          </a:p>
        </p:txBody>
      </p:sp>
    </p:spTree>
    <p:extLst>
      <p:ext uri="{BB962C8B-B14F-4D97-AF65-F5344CB8AC3E}">
        <p14:creationId xmlns:p14="http://schemas.microsoft.com/office/powerpoint/2010/main" val="233705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257C64BC-9164-4DA9-AF03-579502851E78}"/>
              </a:ext>
            </a:extLst>
          </p:cNvPr>
          <p:cNvSpPr>
            <a:spLocks noGrp="1"/>
          </p:cNvSpPr>
          <p:nvPr>
            <p:ph type="ctrTitle"/>
          </p:nvPr>
        </p:nvSpPr>
        <p:spPr/>
        <p:txBody>
          <a:bodyPr/>
          <a:lstStyle/>
          <a:p>
            <a:r>
              <a:rPr lang="sl-SI" sz="2800" dirty="0"/>
              <a:t>V NAVODILIH PIŠE, DA BI MORAL TELEFON Z NAPOLNJENO BATERIJO DELOVATI TRI DNI. ŽE PRVI TEDEN SI UGOTOVIL, DA GA JE TREBA ŽE PO ENEM DNEVU PONOVNO NAPOLNITI. </a:t>
            </a:r>
            <a:br>
              <a:rPr lang="sl-SI" sz="2800" dirty="0"/>
            </a:br>
            <a:br>
              <a:rPr lang="sl-SI" sz="2800" dirty="0"/>
            </a:br>
            <a:r>
              <a:rPr lang="sl-SI" sz="2800" b="1" dirty="0"/>
              <a:t>ALI MORAJO NA SERVISU TO POMANJKLIVOST BREZ PLAČILA ODPRAVITI?</a:t>
            </a:r>
          </a:p>
        </p:txBody>
      </p:sp>
      <p:sp>
        <p:nvSpPr>
          <p:cNvPr id="4" name="Označba mesta datuma 3">
            <a:extLst>
              <a:ext uri="{FF2B5EF4-FFF2-40B4-BE49-F238E27FC236}">
                <a16:creationId xmlns:a16="http://schemas.microsoft.com/office/drawing/2014/main" id="{82096A14-862D-42E5-B10C-C3F1B2215998}"/>
              </a:ext>
            </a:extLst>
          </p:cNvPr>
          <p:cNvSpPr>
            <a:spLocks noGrp="1"/>
          </p:cNvSpPr>
          <p:nvPr>
            <p:ph type="dt" sz="half" idx="10"/>
          </p:nvPr>
        </p:nvSpPr>
        <p:spPr/>
        <p:txBody>
          <a:bodyPr/>
          <a:lstStyle/>
          <a:p>
            <a:pPr rtl="0"/>
            <a:r>
              <a:rPr lang="sl-SI" sz="3600" dirty="0"/>
              <a:t>B</a:t>
            </a:r>
            <a:endParaRPr lang="en-US" sz="3600" dirty="0"/>
          </a:p>
        </p:txBody>
      </p:sp>
    </p:spTree>
    <p:extLst>
      <p:ext uri="{BB962C8B-B14F-4D97-AF65-F5344CB8AC3E}">
        <p14:creationId xmlns:p14="http://schemas.microsoft.com/office/powerpoint/2010/main" val="289335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98797D-50AD-46ED-96CE-AFF19D449719}"/>
              </a:ext>
            </a:extLst>
          </p:cNvPr>
          <p:cNvSpPr>
            <a:spLocks noGrp="1"/>
          </p:cNvSpPr>
          <p:nvPr>
            <p:ph type="ctrTitle"/>
          </p:nvPr>
        </p:nvSpPr>
        <p:spPr>
          <a:xfrm>
            <a:off x="1629102" y="2593967"/>
            <a:ext cx="8933796" cy="2437232"/>
          </a:xfrm>
        </p:spPr>
        <p:txBody>
          <a:bodyPr/>
          <a:lstStyle/>
          <a:p>
            <a:r>
              <a:rPr lang="sl-SI" sz="3600" dirty="0"/>
              <a:t>TELEFON TI JE PO ENEM MESECU PADEL V VODO IN NE DELUJE VEČ. </a:t>
            </a:r>
            <a:br>
              <a:rPr lang="sl-SI" sz="3600" dirty="0"/>
            </a:br>
            <a:br>
              <a:rPr lang="sl-SI" sz="3600" dirty="0"/>
            </a:br>
            <a:br>
              <a:rPr lang="sl-SI" sz="3600" dirty="0"/>
            </a:br>
            <a:r>
              <a:rPr lang="sl-SI" sz="3600" b="1" dirty="0"/>
              <a:t>ALI GA MORAJO NA SERVISU BREZ PLAČILA POPRAVITI?</a:t>
            </a:r>
            <a:endParaRPr lang="en-US" sz="3600" b="1" dirty="0"/>
          </a:p>
        </p:txBody>
      </p:sp>
      <p:sp>
        <p:nvSpPr>
          <p:cNvPr id="4" name="Označba mesta datuma 3">
            <a:extLst>
              <a:ext uri="{FF2B5EF4-FFF2-40B4-BE49-F238E27FC236}">
                <a16:creationId xmlns:a16="http://schemas.microsoft.com/office/drawing/2014/main" id="{B269695F-A73C-41CF-B352-A6E711752D5E}"/>
              </a:ext>
            </a:extLst>
          </p:cNvPr>
          <p:cNvSpPr>
            <a:spLocks noGrp="1"/>
          </p:cNvSpPr>
          <p:nvPr>
            <p:ph type="dt" sz="half" idx="10"/>
          </p:nvPr>
        </p:nvSpPr>
        <p:spPr>
          <a:xfrm>
            <a:off x="5318760" y="1341256"/>
            <a:ext cx="1554480" cy="485546"/>
          </a:xfrm>
        </p:spPr>
        <p:txBody>
          <a:bodyPr anchor="b">
            <a:noAutofit/>
          </a:bodyPr>
          <a:lstStyle/>
          <a:p>
            <a:pPr rtl="0">
              <a:spcAft>
                <a:spcPts val="600"/>
              </a:spcAft>
            </a:pPr>
            <a:r>
              <a:rPr lang="sl-SI" sz="3600" dirty="0"/>
              <a:t>C</a:t>
            </a:r>
            <a:endParaRPr lang="en-US" sz="3600" dirty="0"/>
          </a:p>
        </p:txBody>
      </p:sp>
    </p:spTree>
    <p:extLst>
      <p:ext uri="{BB962C8B-B14F-4D97-AF65-F5344CB8AC3E}">
        <p14:creationId xmlns:p14="http://schemas.microsoft.com/office/powerpoint/2010/main" val="553203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40EDFD74-AB86-4BA0-A2AB-CC28FFBD13BD}"/>
              </a:ext>
            </a:extLst>
          </p:cNvPr>
          <p:cNvSpPr>
            <a:spLocks noGrp="1"/>
          </p:cNvSpPr>
          <p:nvPr>
            <p:ph type="ctrTitle"/>
          </p:nvPr>
        </p:nvSpPr>
        <p:spPr>
          <a:xfrm>
            <a:off x="1629102" y="2688714"/>
            <a:ext cx="8933796" cy="2437232"/>
          </a:xfrm>
        </p:spPr>
        <p:txBody>
          <a:bodyPr/>
          <a:lstStyle/>
          <a:p>
            <a:r>
              <a:rPr lang="sl-SI" sz="3600" dirty="0"/>
              <a:t>TELEFON JE IMEL ENOLETNO GARANCIJO OD DNEVA NAKUPA. KO JE OD NAKUPA MINILI ENO LETO IN EN DAN, SE JE POKVARIL. </a:t>
            </a:r>
            <a:br>
              <a:rPr lang="sl-SI" sz="3600" dirty="0"/>
            </a:br>
            <a:br>
              <a:rPr lang="sl-SI" sz="3600" dirty="0"/>
            </a:br>
            <a:r>
              <a:rPr lang="sl-SI" sz="3600" b="1" dirty="0"/>
              <a:t>ALI GA MORAJO NA SERVISU BREZ PLAČILA POPRAVITI?</a:t>
            </a:r>
          </a:p>
        </p:txBody>
      </p:sp>
      <p:sp>
        <p:nvSpPr>
          <p:cNvPr id="4" name="Označba mesta datuma 3">
            <a:extLst>
              <a:ext uri="{FF2B5EF4-FFF2-40B4-BE49-F238E27FC236}">
                <a16:creationId xmlns:a16="http://schemas.microsoft.com/office/drawing/2014/main" id="{5CCD7758-7835-4F33-B0F4-C8D39E733FE4}"/>
              </a:ext>
            </a:extLst>
          </p:cNvPr>
          <p:cNvSpPr>
            <a:spLocks noGrp="1"/>
          </p:cNvSpPr>
          <p:nvPr>
            <p:ph type="dt" sz="half" idx="10"/>
          </p:nvPr>
        </p:nvSpPr>
        <p:spPr/>
        <p:txBody>
          <a:bodyPr/>
          <a:lstStyle/>
          <a:p>
            <a:pPr rtl="0"/>
            <a:r>
              <a:rPr lang="sl-SI" sz="3600" dirty="0"/>
              <a:t>D</a:t>
            </a:r>
            <a:endParaRPr lang="en-US" sz="3600" dirty="0"/>
          </a:p>
        </p:txBody>
      </p:sp>
    </p:spTree>
    <p:extLst>
      <p:ext uri="{BB962C8B-B14F-4D97-AF65-F5344CB8AC3E}">
        <p14:creationId xmlns:p14="http://schemas.microsoft.com/office/powerpoint/2010/main" val="701900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206FB4ED-51D3-4118-A80D-A84EC2BFE30A}"/>
              </a:ext>
            </a:extLst>
          </p:cNvPr>
          <p:cNvSpPr>
            <a:spLocks noGrp="1"/>
          </p:cNvSpPr>
          <p:nvPr>
            <p:ph type="title"/>
          </p:nvPr>
        </p:nvSpPr>
        <p:spPr/>
        <p:txBody>
          <a:bodyPr/>
          <a:lstStyle/>
          <a:p>
            <a:r>
              <a:rPr lang="sl-SI" b="1" dirty="0">
                <a:solidFill>
                  <a:srgbClr val="FF0000"/>
                </a:solidFill>
              </a:rPr>
              <a:t>SEDAJ PA ŠE PRAVI ODGOVORI</a:t>
            </a:r>
          </a:p>
        </p:txBody>
      </p:sp>
      <p:sp>
        <p:nvSpPr>
          <p:cNvPr id="8" name="Označba mesta vsebine 7">
            <a:extLst>
              <a:ext uri="{FF2B5EF4-FFF2-40B4-BE49-F238E27FC236}">
                <a16:creationId xmlns:a16="http://schemas.microsoft.com/office/drawing/2014/main" id="{0B5F2EAF-448F-4A08-BF41-8C032A80D343}"/>
              </a:ext>
            </a:extLst>
          </p:cNvPr>
          <p:cNvSpPr>
            <a:spLocks noGrp="1"/>
          </p:cNvSpPr>
          <p:nvPr>
            <p:ph sz="half" idx="1"/>
          </p:nvPr>
        </p:nvSpPr>
        <p:spPr/>
        <p:txBody>
          <a:bodyPr>
            <a:normAutofit lnSpcReduction="10000"/>
          </a:bodyPr>
          <a:lstStyle/>
          <a:p>
            <a:pPr marL="0" indent="0" algn="ctr">
              <a:buNone/>
            </a:pPr>
            <a:r>
              <a:rPr lang="sl-SI" sz="3200" dirty="0"/>
              <a:t>A) TELEFON SI USPOSOBIL TAKO, KOT PIŠE V NAVODILIH, A NE DELA. </a:t>
            </a:r>
            <a:r>
              <a:rPr lang="sl-SI" sz="3200" b="1" dirty="0"/>
              <a:t>ALI MORAJO NA SERVISU TA PROBLEM UREDITI BREZ PLAČILA?</a:t>
            </a:r>
            <a:endParaRPr lang="sl-SI" sz="3200" dirty="0"/>
          </a:p>
        </p:txBody>
      </p:sp>
      <p:sp>
        <p:nvSpPr>
          <p:cNvPr id="9" name="Označba mesta vsebine 8">
            <a:extLst>
              <a:ext uri="{FF2B5EF4-FFF2-40B4-BE49-F238E27FC236}">
                <a16:creationId xmlns:a16="http://schemas.microsoft.com/office/drawing/2014/main" id="{A3942522-F93F-46A1-BCB9-B2D192473F84}"/>
              </a:ext>
            </a:extLst>
          </p:cNvPr>
          <p:cNvSpPr>
            <a:spLocks noGrp="1"/>
          </p:cNvSpPr>
          <p:nvPr>
            <p:ph sz="half" idx="2"/>
          </p:nvPr>
        </p:nvSpPr>
        <p:spPr/>
        <p:txBody>
          <a:bodyPr>
            <a:normAutofit lnSpcReduction="10000"/>
          </a:bodyPr>
          <a:lstStyle/>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lgn="ctr">
              <a:buNone/>
            </a:pPr>
            <a:r>
              <a:rPr lang="sl-SI" sz="2400" b="1" dirty="0">
                <a:solidFill>
                  <a:srgbClr val="FF0000"/>
                </a:solidFill>
              </a:rPr>
              <a:t>Garancija zagotavlja da morajo kupcu zamenjati izdelek z enakim, ki nima napake.</a:t>
            </a:r>
          </a:p>
        </p:txBody>
      </p:sp>
      <p:sp>
        <p:nvSpPr>
          <p:cNvPr id="10" name="Pravokotnik 9">
            <a:extLst>
              <a:ext uri="{FF2B5EF4-FFF2-40B4-BE49-F238E27FC236}">
                <a16:creationId xmlns:a16="http://schemas.microsoft.com/office/drawing/2014/main" id="{03832DD1-7481-4AA1-BF30-B9CB81773468}"/>
              </a:ext>
            </a:extLst>
          </p:cNvPr>
          <p:cNvSpPr/>
          <p:nvPr/>
        </p:nvSpPr>
        <p:spPr>
          <a:xfrm>
            <a:off x="7661429" y="2505669"/>
            <a:ext cx="1688067" cy="923330"/>
          </a:xfrm>
          <a:prstGeom prst="rect">
            <a:avLst/>
          </a:prstGeom>
          <a:noFill/>
        </p:spPr>
        <p:txBody>
          <a:bodyPr wrap="square" lIns="91440" tIns="45720" rIns="91440" bIns="45720">
            <a:spAutoFit/>
          </a:bodyPr>
          <a:lstStyle/>
          <a:p>
            <a:pPr algn="ctr"/>
            <a:r>
              <a:rPr lang="sl-SI" sz="5400" b="1" cap="none" spc="0" dirty="0">
                <a:ln w="22225">
                  <a:solidFill>
                    <a:schemeClr val="accent2"/>
                  </a:solidFill>
                  <a:prstDash val="solid"/>
                </a:ln>
                <a:solidFill>
                  <a:schemeClr val="accent2">
                    <a:lumMod val="40000"/>
                    <a:lumOff val="60000"/>
                  </a:schemeClr>
                </a:solidFill>
                <a:effectLst/>
              </a:rPr>
              <a:t>DA.</a:t>
            </a:r>
          </a:p>
        </p:txBody>
      </p:sp>
    </p:spTree>
    <p:extLst>
      <p:ext uri="{BB962C8B-B14F-4D97-AF65-F5344CB8AC3E}">
        <p14:creationId xmlns:p14="http://schemas.microsoft.com/office/powerpoint/2010/main" val="2438824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B392A35-A876-4B48-A178-A93DEE557FBF}"/>
              </a:ext>
            </a:extLst>
          </p:cNvPr>
          <p:cNvSpPr>
            <a:spLocks noGrp="1"/>
          </p:cNvSpPr>
          <p:nvPr>
            <p:ph sz="half" idx="1"/>
          </p:nvPr>
        </p:nvSpPr>
        <p:spPr>
          <a:xfrm>
            <a:off x="1066800" y="735959"/>
            <a:ext cx="4663440" cy="3749040"/>
          </a:xfrm>
        </p:spPr>
        <p:txBody>
          <a:bodyPr>
            <a:noAutofit/>
          </a:bodyPr>
          <a:lstStyle/>
          <a:p>
            <a:pPr marL="0" indent="0" algn="ctr">
              <a:buNone/>
            </a:pPr>
            <a:r>
              <a:rPr lang="sl-SI" sz="2800" dirty="0"/>
              <a:t>B) V NAVODILIH PIŠE, DA BI MORAL TELEFON Z NAPOLNJENO BATERIJO DELOVATI TRI DNI. ŽE PRVI TEDEN SI UGOTOVIL, DA GA JE TREBA ŽE PO ENEM DNEVU PONOVNO NAPOLNITI. </a:t>
            </a:r>
            <a:r>
              <a:rPr lang="sl-SI" sz="2800" b="1" dirty="0"/>
              <a:t>ALI MORAJO NA SERVISU TO POMANJKLIVOST BREZ PLAČILA ODPRAVITI?</a:t>
            </a:r>
            <a:endParaRPr lang="sl-SI" sz="2800" dirty="0"/>
          </a:p>
        </p:txBody>
      </p:sp>
      <p:sp>
        <p:nvSpPr>
          <p:cNvPr id="4" name="Označba mesta vsebine 3">
            <a:extLst>
              <a:ext uri="{FF2B5EF4-FFF2-40B4-BE49-F238E27FC236}">
                <a16:creationId xmlns:a16="http://schemas.microsoft.com/office/drawing/2014/main" id="{15990B4F-7D6F-493F-8918-E96EECDA75A0}"/>
              </a:ext>
            </a:extLst>
          </p:cNvPr>
          <p:cNvSpPr>
            <a:spLocks noGrp="1"/>
          </p:cNvSpPr>
          <p:nvPr>
            <p:ph sz="half" idx="2"/>
          </p:nvPr>
        </p:nvSpPr>
        <p:spPr>
          <a:xfrm>
            <a:off x="6461760" y="2743200"/>
            <a:ext cx="4663440" cy="3108960"/>
          </a:xfrm>
        </p:spPr>
        <p:txBody>
          <a:bodyPr/>
          <a:lstStyle/>
          <a:p>
            <a:pPr marL="0" indent="0">
              <a:buNone/>
            </a:pPr>
            <a:endParaRPr lang="sl-SI" dirty="0"/>
          </a:p>
          <a:p>
            <a:pPr marL="0" indent="0" algn="ctr">
              <a:buNone/>
            </a:pPr>
            <a:r>
              <a:rPr lang="sl-SI" sz="2400" b="1" dirty="0">
                <a:solidFill>
                  <a:srgbClr val="FF0000"/>
                </a:solidFill>
              </a:rPr>
              <a:t>Garancija zagotavlja, da morajo na servisu izdelek popraviti ali zamenjati z enakim, ki nima napake.</a:t>
            </a:r>
          </a:p>
        </p:txBody>
      </p:sp>
      <p:sp>
        <p:nvSpPr>
          <p:cNvPr id="6" name="Pravokotnik 5">
            <a:extLst>
              <a:ext uri="{FF2B5EF4-FFF2-40B4-BE49-F238E27FC236}">
                <a16:creationId xmlns:a16="http://schemas.microsoft.com/office/drawing/2014/main" id="{D2237DF2-4439-41B6-A441-2E6EFCFF9991}"/>
              </a:ext>
            </a:extLst>
          </p:cNvPr>
          <p:cNvSpPr/>
          <p:nvPr/>
        </p:nvSpPr>
        <p:spPr>
          <a:xfrm>
            <a:off x="8015467" y="1271673"/>
            <a:ext cx="1375698" cy="923330"/>
          </a:xfrm>
          <a:prstGeom prst="rect">
            <a:avLst/>
          </a:prstGeom>
          <a:noFill/>
        </p:spPr>
        <p:txBody>
          <a:bodyPr wrap="none" lIns="91440" tIns="45720" rIns="91440" bIns="45720">
            <a:spAutoFit/>
          </a:bodyPr>
          <a:lstStyle/>
          <a:p>
            <a:pPr algn="ctr"/>
            <a:r>
              <a:rPr lang="sl-SI" sz="5400" b="1" cap="none" spc="0" dirty="0">
                <a:ln w="22225">
                  <a:solidFill>
                    <a:schemeClr val="accent2"/>
                  </a:solidFill>
                  <a:prstDash val="solid"/>
                </a:ln>
                <a:solidFill>
                  <a:schemeClr val="accent2">
                    <a:lumMod val="40000"/>
                    <a:lumOff val="60000"/>
                  </a:schemeClr>
                </a:solidFill>
                <a:effectLst/>
              </a:rPr>
              <a:t>DA.</a:t>
            </a:r>
          </a:p>
        </p:txBody>
      </p:sp>
    </p:spTree>
    <p:extLst>
      <p:ext uri="{BB962C8B-B14F-4D97-AF65-F5344CB8AC3E}">
        <p14:creationId xmlns:p14="http://schemas.microsoft.com/office/powerpoint/2010/main" val="82637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3109" y="886457"/>
            <a:ext cx="3497795" cy="2101300"/>
          </a:xfrm>
        </p:spPr>
        <p:txBody>
          <a:bodyPr>
            <a:normAutofit/>
          </a:bodyPr>
          <a:lstStyle/>
          <a:p>
            <a:pPr algn="ctr">
              <a:lnSpc>
                <a:spcPct val="150000"/>
              </a:lnSpc>
            </a:pPr>
            <a:r>
              <a:rPr lang="sl-SI" b="1" dirty="0">
                <a:latin typeface="Calibri" panose="020F0502020204030204" pitchFamily="34" charset="0"/>
              </a:rPr>
              <a:t>Vsako potrebo lahko    </a:t>
            </a:r>
            <a:br>
              <a:rPr lang="sl-SI" b="1" dirty="0">
                <a:latin typeface="Calibri" panose="020F0502020204030204" pitchFamily="34" charset="0"/>
              </a:rPr>
            </a:br>
            <a:r>
              <a:rPr lang="sl-SI" b="1" dirty="0">
                <a:latin typeface="Calibri" panose="020F0502020204030204" pitchFamily="34" charset="0"/>
              </a:rPr>
              <a:t> zadovoljimo z različnimi izdelki.</a:t>
            </a:r>
          </a:p>
        </p:txBody>
      </p:sp>
      <p:sp>
        <p:nvSpPr>
          <p:cNvPr id="3" name="Označba mesta vsebine 2"/>
          <p:cNvSpPr>
            <a:spLocks noGrp="1"/>
          </p:cNvSpPr>
          <p:nvPr>
            <p:ph idx="1"/>
          </p:nvPr>
        </p:nvSpPr>
        <p:spPr>
          <a:xfrm>
            <a:off x="2149993" y="340028"/>
            <a:ext cx="5428856" cy="649649"/>
          </a:xfrm>
        </p:spPr>
        <p:txBody>
          <a:bodyPr>
            <a:normAutofit/>
          </a:bodyPr>
          <a:lstStyle/>
          <a:p>
            <a:pPr marL="0" indent="0" algn="ctr">
              <a:buNone/>
            </a:pPr>
            <a:r>
              <a:rPr lang="sl-SI" sz="3200" b="1" dirty="0">
                <a:ln w="22225">
                  <a:solidFill>
                    <a:schemeClr val="accent2"/>
                  </a:solidFill>
                  <a:prstDash val="solid"/>
                </a:ln>
                <a:solidFill>
                  <a:srgbClr val="B42F14"/>
                </a:solidFill>
                <a:effectLst>
                  <a:innerShdw blurRad="114300">
                    <a:prstClr val="black"/>
                  </a:innerShdw>
                </a:effectLst>
                <a:latin typeface="Calibri" panose="020F0502020204030204" pitchFamily="34" charset="0"/>
              </a:rPr>
              <a:t>POTREBA PO HRANI</a:t>
            </a:r>
          </a:p>
        </p:txBody>
      </p:sp>
      <p:pic>
        <p:nvPicPr>
          <p:cNvPr id="5" name="Slika 4"/>
          <p:cNvPicPr>
            <a:picLocks noChangeAspect="1"/>
          </p:cNvPicPr>
          <p:nvPr/>
        </p:nvPicPr>
        <p:blipFill>
          <a:blip r:embed="rId2"/>
          <a:stretch>
            <a:fillRect/>
          </a:stretch>
        </p:blipFill>
        <p:spPr>
          <a:xfrm>
            <a:off x="1847527" y="1196753"/>
            <a:ext cx="2664296" cy="1583929"/>
          </a:xfrm>
          <a:prstGeom prst="rect">
            <a:avLst/>
          </a:prstGeom>
          <a:ln>
            <a:solidFill>
              <a:srgbClr val="0070C0"/>
            </a:solidFill>
          </a:ln>
        </p:spPr>
      </p:pic>
      <p:pic>
        <p:nvPicPr>
          <p:cNvPr id="6" name="Slika 5"/>
          <p:cNvPicPr>
            <a:picLocks noChangeAspect="1"/>
          </p:cNvPicPr>
          <p:nvPr/>
        </p:nvPicPr>
        <p:blipFill>
          <a:blip r:embed="rId3"/>
          <a:stretch>
            <a:fillRect/>
          </a:stretch>
        </p:blipFill>
        <p:spPr>
          <a:xfrm>
            <a:off x="5091034" y="1196753"/>
            <a:ext cx="2442220" cy="1628655"/>
          </a:xfrm>
          <a:prstGeom prst="rect">
            <a:avLst/>
          </a:prstGeom>
          <a:ln>
            <a:solidFill>
              <a:srgbClr val="0070C0"/>
            </a:solidFill>
          </a:ln>
        </p:spPr>
      </p:pic>
      <p:pic>
        <p:nvPicPr>
          <p:cNvPr id="7" name="Slika 6"/>
          <p:cNvPicPr>
            <a:picLocks noChangeAspect="1"/>
          </p:cNvPicPr>
          <p:nvPr/>
        </p:nvPicPr>
        <p:blipFill>
          <a:blip r:embed="rId4"/>
          <a:stretch>
            <a:fillRect/>
          </a:stretch>
        </p:blipFill>
        <p:spPr>
          <a:xfrm>
            <a:off x="1987524" y="2987757"/>
            <a:ext cx="2452292" cy="1886378"/>
          </a:xfrm>
          <a:prstGeom prst="rect">
            <a:avLst/>
          </a:prstGeom>
          <a:ln>
            <a:solidFill>
              <a:srgbClr val="0070C0"/>
            </a:solidFill>
          </a:ln>
        </p:spPr>
      </p:pic>
      <p:pic>
        <p:nvPicPr>
          <p:cNvPr id="8" name="Slika 7"/>
          <p:cNvPicPr>
            <a:picLocks noChangeAspect="1"/>
          </p:cNvPicPr>
          <p:nvPr/>
        </p:nvPicPr>
        <p:blipFill>
          <a:blip r:embed="rId5"/>
          <a:stretch>
            <a:fillRect/>
          </a:stretch>
        </p:blipFill>
        <p:spPr>
          <a:xfrm>
            <a:off x="5078334" y="3119402"/>
            <a:ext cx="2439068" cy="1623089"/>
          </a:xfrm>
          <a:prstGeom prst="rect">
            <a:avLst/>
          </a:prstGeom>
          <a:ln w="12700">
            <a:solidFill>
              <a:schemeClr val="accent1"/>
            </a:solidFill>
          </a:ln>
        </p:spPr>
      </p:pic>
      <p:pic>
        <p:nvPicPr>
          <p:cNvPr id="9" name="Slika 8"/>
          <p:cNvPicPr>
            <a:picLocks noChangeAspect="1"/>
          </p:cNvPicPr>
          <p:nvPr/>
        </p:nvPicPr>
        <p:blipFill>
          <a:blip r:embed="rId6"/>
          <a:stretch>
            <a:fillRect/>
          </a:stretch>
        </p:blipFill>
        <p:spPr>
          <a:xfrm>
            <a:off x="1987524" y="4955133"/>
            <a:ext cx="2465778" cy="1640863"/>
          </a:xfrm>
          <a:prstGeom prst="rect">
            <a:avLst/>
          </a:prstGeom>
          <a:ln>
            <a:solidFill>
              <a:srgbClr val="0070C0"/>
            </a:solidFill>
          </a:ln>
        </p:spPr>
      </p:pic>
      <p:pic>
        <p:nvPicPr>
          <p:cNvPr id="10" name="Slika 9"/>
          <p:cNvPicPr>
            <a:picLocks noChangeAspect="1"/>
          </p:cNvPicPr>
          <p:nvPr/>
        </p:nvPicPr>
        <p:blipFill>
          <a:blip r:embed="rId7"/>
          <a:stretch>
            <a:fillRect/>
          </a:stretch>
        </p:blipFill>
        <p:spPr>
          <a:xfrm>
            <a:off x="5064914" y="4955132"/>
            <a:ext cx="2452488" cy="1646926"/>
          </a:xfrm>
          <a:prstGeom prst="rect">
            <a:avLst/>
          </a:prstGeom>
          <a:ln>
            <a:solidFill>
              <a:srgbClr val="0070C0"/>
            </a:solidFill>
          </a:ln>
        </p:spPr>
      </p:pic>
      <p:sp>
        <p:nvSpPr>
          <p:cNvPr id="11" name="Oblaček s puščico navzdol 10"/>
          <p:cNvSpPr/>
          <p:nvPr/>
        </p:nvSpPr>
        <p:spPr>
          <a:xfrm>
            <a:off x="2279350" y="414353"/>
            <a:ext cx="5170143" cy="701403"/>
          </a:xfrm>
          <a:prstGeom prst="downArrowCallout">
            <a:avLst>
              <a:gd name="adj1" fmla="val 18641"/>
              <a:gd name="adj2" fmla="val 25000"/>
              <a:gd name="adj3" fmla="val 25000"/>
              <a:gd name="adj4" fmla="val 64977"/>
            </a:avLst>
          </a:prstGeom>
          <a:solidFill>
            <a:schemeClr val="accent1">
              <a:alpha val="36000"/>
            </a:schemeClr>
          </a:solidFill>
          <a:ln>
            <a:solidFill>
              <a:schemeClr val="accent2">
                <a:lumMod val="50000"/>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107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75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75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7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75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7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54B858F4-EAFF-4B5F-884C-9F129CD15920}"/>
              </a:ext>
            </a:extLst>
          </p:cNvPr>
          <p:cNvSpPr>
            <a:spLocks noGrp="1"/>
          </p:cNvSpPr>
          <p:nvPr>
            <p:ph sz="half" idx="1"/>
          </p:nvPr>
        </p:nvSpPr>
        <p:spPr>
          <a:xfrm>
            <a:off x="1066800" y="753715"/>
            <a:ext cx="4663440" cy="3749040"/>
          </a:xfrm>
        </p:spPr>
        <p:txBody>
          <a:bodyPr>
            <a:noAutofit/>
          </a:bodyPr>
          <a:lstStyle/>
          <a:p>
            <a:pPr marL="0" indent="0" algn="ctr">
              <a:buNone/>
            </a:pPr>
            <a:r>
              <a:rPr lang="sl-SI" sz="3600" dirty="0"/>
              <a:t>C) TELEFON TI JE PO ENEM MESECU PADEL V VODO IN NE DELUJE VEČ. </a:t>
            </a:r>
            <a:r>
              <a:rPr lang="sl-SI" sz="3600" b="1" dirty="0"/>
              <a:t>ALI GA MORAJO NA SERVISU BREZ PLAČILA POPRAVITI?</a:t>
            </a:r>
            <a:endParaRPr lang="sl-SI" sz="3600" dirty="0"/>
          </a:p>
        </p:txBody>
      </p:sp>
      <p:sp>
        <p:nvSpPr>
          <p:cNvPr id="4" name="Označba mesta vsebine 3">
            <a:extLst>
              <a:ext uri="{FF2B5EF4-FFF2-40B4-BE49-F238E27FC236}">
                <a16:creationId xmlns:a16="http://schemas.microsoft.com/office/drawing/2014/main" id="{D7CB32AD-D28E-4D9A-B615-68ECA6ABF737}"/>
              </a:ext>
            </a:extLst>
          </p:cNvPr>
          <p:cNvSpPr>
            <a:spLocks noGrp="1"/>
          </p:cNvSpPr>
          <p:nvPr>
            <p:ph sz="half" idx="2"/>
          </p:nvPr>
        </p:nvSpPr>
        <p:spPr/>
        <p:txBody>
          <a:bodyPr/>
          <a:lstStyle/>
          <a:p>
            <a:pPr marL="0" indent="0">
              <a:buNone/>
            </a:pPr>
            <a:endParaRPr lang="sl-SI" dirty="0"/>
          </a:p>
          <a:p>
            <a:pPr marL="0" indent="0" algn="ctr">
              <a:buNone/>
            </a:pPr>
            <a:r>
              <a:rPr lang="sl-SI" sz="3200" b="1" dirty="0">
                <a:solidFill>
                  <a:srgbClr val="FF0000"/>
                </a:solidFill>
              </a:rPr>
              <a:t>Ker je moja napaka in ne tovarniška.</a:t>
            </a:r>
          </a:p>
        </p:txBody>
      </p:sp>
      <p:sp>
        <p:nvSpPr>
          <p:cNvPr id="5" name="Označba mesta datuma 4">
            <a:extLst>
              <a:ext uri="{FF2B5EF4-FFF2-40B4-BE49-F238E27FC236}">
                <a16:creationId xmlns:a16="http://schemas.microsoft.com/office/drawing/2014/main" id="{56EEF3B8-A842-4567-B5F7-04BBDF96973E}"/>
              </a:ext>
            </a:extLst>
          </p:cNvPr>
          <p:cNvSpPr>
            <a:spLocks noGrp="1"/>
          </p:cNvSpPr>
          <p:nvPr>
            <p:ph type="dt" sz="half" idx="10"/>
          </p:nvPr>
        </p:nvSpPr>
        <p:spPr/>
        <p:txBody>
          <a:bodyPr/>
          <a:lstStyle/>
          <a:p>
            <a:pPr rtl="0"/>
            <a:endParaRPr lang="en-US" dirty="0"/>
          </a:p>
        </p:txBody>
      </p:sp>
      <p:sp>
        <p:nvSpPr>
          <p:cNvPr id="6" name="Pravokotnik 5">
            <a:extLst>
              <a:ext uri="{FF2B5EF4-FFF2-40B4-BE49-F238E27FC236}">
                <a16:creationId xmlns:a16="http://schemas.microsoft.com/office/drawing/2014/main" id="{299F70AD-81EF-4C25-B2D7-2CB076AF7791}"/>
              </a:ext>
            </a:extLst>
          </p:cNvPr>
          <p:cNvSpPr/>
          <p:nvPr/>
        </p:nvSpPr>
        <p:spPr>
          <a:xfrm>
            <a:off x="8411085" y="1179790"/>
            <a:ext cx="1335623" cy="923330"/>
          </a:xfrm>
          <a:prstGeom prst="rect">
            <a:avLst/>
          </a:prstGeom>
          <a:noFill/>
        </p:spPr>
        <p:txBody>
          <a:bodyPr wrap="none" lIns="91440" tIns="45720" rIns="91440" bIns="45720">
            <a:spAutoFit/>
          </a:bodyPr>
          <a:lstStyle/>
          <a:p>
            <a:pPr algn="ctr"/>
            <a:r>
              <a:rPr lang="sl-SI" sz="5400" b="1" cap="none" spc="0" dirty="0">
                <a:ln w="22225">
                  <a:solidFill>
                    <a:schemeClr val="accent2"/>
                  </a:solidFill>
                  <a:prstDash val="solid"/>
                </a:ln>
                <a:solidFill>
                  <a:schemeClr val="accent2">
                    <a:lumMod val="40000"/>
                    <a:lumOff val="60000"/>
                  </a:schemeClr>
                </a:solidFill>
                <a:effectLst/>
              </a:rPr>
              <a:t>Ne.</a:t>
            </a:r>
          </a:p>
        </p:txBody>
      </p:sp>
    </p:spTree>
    <p:extLst>
      <p:ext uri="{BB962C8B-B14F-4D97-AF65-F5344CB8AC3E}">
        <p14:creationId xmlns:p14="http://schemas.microsoft.com/office/powerpoint/2010/main" val="518799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92C8DFA-CF92-4863-BC30-EC51DDF393DB}"/>
              </a:ext>
            </a:extLst>
          </p:cNvPr>
          <p:cNvSpPr>
            <a:spLocks noGrp="1"/>
          </p:cNvSpPr>
          <p:nvPr>
            <p:ph sz="half" idx="1"/>
          </p:nvPr>
        </p:nvSpPr>
        <p:spPr>
          <a:xfrm>
            <a:off x="1066800" y="1410662"/>
            <a:ext cx="4663440" cy="3749040"/>
          </a:xfrm>
        </p:spPr>
        <p:txBody>
          <a:bodyPr>
            <a:noAutofit/>
          </a:bodyPr>
          <a:lstStyle/>
          <a:p>
            <a:pPr marL="0" indent="0" algn="ctr">
              <a:buNone/>
            </a:pPr>
            <a:r>
              <a:rPr lang="sl-SI" sz="2800" dirty="0"/>
              <a:t>D) TELEFON JE IMEL ENOLETNO GARANCIJO OD DNEVA NAKUPA. </a:t>
            </a:r>
          </a:p>
          <a:p>
            <a:pPr algn="ctr"/>
            <a:r>
              <a:rPr lang="sl-SI" sz="2800" dirty="0"/>
              <a:t>KO JE OD NAKUPA MINILI ENO LETO IN EN DAN, SE JE POKVARIL. </a:t>
            </a:r>
            <a:r>
              <a:rPr lang="sl-SI" sz="2800" b="1" dirty="0"/>
              <a:t>ALI GA MORAJO NA SERVISU BREZ PLAČILA POPRAVITI?</a:t>
            </a:r>
            <a:endParaRPr lang="sl-SI" sz="2800" dirty="0"/>
          </a:p>
        </p:txBody>
      </p:sp>
      <p:sp>
        <p:nvSpPr>
          <p:cNvPr id="4" name="Označba mesta vsebine 3">
            <a:extLst>
              <a:ext uri="{FF2B5EF4-FFF2-40B4-BE49-F238E27FC236}">
                <a16:creationId xmlns:a16="http://schemas.microsoft.com/office/drawing/2014/main" id="{A5C19E10-186C-4C68-904F-E665E0E3BFE7}"/>
              </a:ext>
            </a:extLst>
          </p:cNvPr>
          <p:cNvSpPr>
            <a:spLocks noGrp="1"/>
          </p:cNvSpPr>
          <p:nvPr>
            <p:ph sz="half" idx="2"/>
          </p:nvPr>
        </p:nvSpPr>
        <p:spPr>
          <a:xfrm>
            <a:off x="6532782" y="2449349"/>
            <a:ext cx="4663440" cy="3749040"/>
          </a:xfrm>
        </p:spPr>
        <p:txBody>
          <a:bodyPr/>
          <a:lstStyle/>
          <a:p>
            <a:pPr marL="0" indent="0">
              <a:buNone/>
            </a:pPr>
            <a:endParaRPr lang="sl-SI" dirty="0"/>
          </a:p>
          <a:p>
            <a:pPr marL="0" indent="0" algn="ctr">
              <a:buNone/>
            </a:pPr>
            <a:r>
              <a:rPr lang="sl-SI" sz="3200" b="1" dirty="0">
                <a:solidFill>
                  <a:srgbClr val="FF0000"/>
                </a:solidFill>
              </a:rPr>
              <a:t>Ker je pretekel garancijski rok.</a:t>
            </a:r>
          </a:p>
        </p:txBody>
      </p:sp>
      <p:sp>
        <p:nvSpPr>
          <p:cNvPr id="6" name="Pravokotnik 5">
            <a:extLst>
              <a:ext uri="{FF2B5EF4-FFF2-40B4-BE49-F238E27FC236}">
                <a16:creationId xmlns:a16="http://schemas.microsoft.com/office/drawing/2014/main" id="{C3F83260-B760-40EC-A188-42303FEB7527}"/>
              </a:ext>
            </a:extLst>
          </p:cNvPr>
          <p:cNvSpPr/>
          <p:nvPr/>
        </p:nvSpPr>
        <p:spPr>
          <a:xfrm>
            <a:off x="7727505" y="1410662"/>
            <a:ext cx="1335623" cy="923330"/>
          </a:xfrm>
          <a:prstGeom prst="rect">
            <a:avLst/>
          </a:prstGeom>
          <a:noFill/>
        </p:spPr>
        <p:txBody>
          <a:bodyPr wrap="none" lIns="91440" tIns="45720" rIns="91440" bIns="45720">
            <a:spAutoFit/>
          </a:bodyPr>
          <a:lstStyle/>
          <a:p>
            <a:pPr algn="ctr"/>
            <a:r>
              <a:rPr lang="sl-SI" sz="5400" b="1" cap="none" spc="0" dirty="0">
                <a:ln w="22225">
                  <a:solidFill>
                    <a:schemeClr val="accent2"/>
                  </a:solidFill>
                  <a:prstDash val="solid"/>
                </a:ln>
                <a:solidFill>
                  <a:schemeClr val="accent2">
                    <a:lumMod val="40000"/>
                    <a:lumOff val="60000"/>
                  </a:schemeClr>
                </a:solidFill>
                <a:effectLst/>
              </a:rPr>
              <a:t>Ne.</a:t>
            </a:r>
          </a:p>
        </p:txBody>
      </p:sp>
    </p:spTree>
    <p:extLst>
      <p:ext uri="{BB962C8B-B14F-4D97-AF65-F5344CB8AC3E}">
        <p14:creationId xmlns:p14="http://schemas.microsoft.com/office/powerpoint/2010/main" val="280938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1A3096A2-6F41-4DC4-B077-BBBAA9A49653}"/>
              </a:ext>
            </a:extLst>
          </p:cNvPr>
          <p:cNvSpPr>
            <a:spLocks noGrp="1"/>
          </p:cNvSpPr>
          <p:nvPr>
            <p:ph type="ctrTitle"/>
          </p:nvPr>
        </p:nvSpPr>
        <p:spPr>
          <a:xfrm>
            <a:off x="1629102" y="2537793"/>
            <a:ext cx="8933796" cy="2437232"/>
          </a:xfrm>
        </p:spPr>
        <p:txBody>
          <a:bodyPr/>
          <a:lstStyle/>
          <a:p>
            <a:r>
              <a:rPr lang="sl-SI" dirty="0"/>
              <a:t>5. NA VRSTI JE naloga, KI JO BOŠ NAREDIL V ZVEZEK ZA GOSPODINJSTVO.</a:t>
            </a:r>
          </a:p>
        </p:txBody>
      </p:sp>
    </p:spTree>
    <p:extLst>
      <p:ext uri="{BB962C8B-B14F-4D97-AF65-F5344CB8AC3E}">
        <p14:creationId xmlns:p14="http://schemas.microsoft.com/office/powerpoint/2010/main" val="589648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67070F-1818-43C9-82B3-D0FB14013029}"/>
              </a:ext>
            </a:extLst>
          </p:cNvPr>
          <p:cNvSpPr>
            <a:spLocks noGrp="1"/>
          </p:cNvSpPr>
          <p:nvPr>
            <p:ph type="title"/>
          </p:nvPr>
        </p:nvSpPr>
        <p:spPr>
          <a:xfrm>
            <a:off x="1066800" y="985698"/>
            <a:ext cx="10058400" cy="5059995"/>
          </a:xfrm>
        </p:spPr>
        <p:txBody>
          <a:bodyPr/>
          <a:lstStyle/>
          <a:p>
            <a:pPr algn="ctr"/>
            <a:r>
              <a:rPr lang="sl-SI" sz="3200" dirty="0"/>
              <a:t>Poišči račun in garancijski list za telefon ali kakšen drug izdelek. </a:t>
            </a:r>
            <a:br>
              <a:rPr lang="sl-SI" sz="3200" dirty="0"/>
            </a:br>
            <a:br>
              <a:rPr lang="sl-SI" sz="3200" dirty="0"/>
            </a:br>
            <a:r>
              <a:rPr lang="sl-SI" sz="3200" dirty="0"/>
              <a:t>Preveri datum nakupa in garancijsko dobo izdelka ter ju zapiši v zvezek za gospodinjstvo.</a:t>
            </a:r>
            <a:br>
              <a:rPr lang="sl-SI" sz="3200" dirty="0"/>
            </a:br>
            <a:br>
              <a:rPr lang="sl-SI" sz="3200" dirty="0"/>
            </a:br>
            <a:r>
              <a:rPr lang="sl-SI" sz="3200" dirty="0"/>
              <a:t>OPREDELI, ČE JE IZDELEK ŠE V GARANCIJI.</a:t>
            </a:r>
            <a:br>
              <a:rPr lang="sl-SI" sz="3200" dirty="0"/>
            </a:br>
            <a:br>
              <a:rPr lang="sl-SI" sz="3200" dirty="0"/>
            </a:br>
            <a:br>
              <a:rPr lang="sl-SI" sz="3200" dirty="0"/>
            </a:br>
            <a:r>
              <a:rPr lang="sl-SI" sz="3200" dirty="0"/>
              <a:t>V pomoč k zapisu naj ti bo primer na naslednji strani.</a:t>
            </a:r>
          </a:p>
        </p:txBody>
      </p:sp>
    </p:spTree>
    <p:extLst>
      <p:ext uri="{BB962C8B-B14F-4D97-AF65-F5344CB8AC3E}">
        <p14:creationId xmlns:p14="http://schemas.microsoft.com/office/powerpoint/2010/main" val="3326685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63D9EB20-08E6-46D9-A0F3-A48FB8FF48D8}"/>
              </a:ext>
            </a:extLst>
          </p:cNvPr>
          <p:cNvSpPr>
            <a:spLocks noGrp="1"/>
          </p:cNvSpPr>
          <p:nvPr>
            <p:ph type="title"/>
          </p:nvPr>
        </p:nvSpPr>
        <p:spPr>
          <a:xfrm>
            <a:off x="862614" y="497151"/>
            <a:ext cx="10058400" cy="6098958"/>
          </a:xfrm>
        </p:spPr>
        <p:txBody>
          <a:bodyPr/>
          <a:lstStyle/>
          <a:p>
            <a:r>
              <a:rPr lang="sl-SI" b="1" dirty="0"/>
              <a:t>IZDELEK: </a:t>
            </a:r>
            <a:r>
              <a:rPr lang="sl-SI" dirty="0"/>
              <a:t>PRALNI STROJ</a:t>
            </a:r>
            <a:br>
              <a:rPr lang="sl-SI" dirty="0"/>
            </a:br>
            <a:br>
              <a:rPr lang="sl-SI" dirty="0"/>
            </a:br>
            <a:r>
              <a:rPr lang="sl-SI" b="1" dirty="0"/>
              <a:t>DATUM NAKUPA: </a:t>
            </a:r>
            <a:r>
              <a:rPr lang="sl-SI" dirty="0"/>
              <a:t>20. 4. 2020</a:t>
            </a:r>
            <a:br>
              <a:rPr lang="sl-SI" b="1" dirty="0"/>
            </a:br>
            <a:br>
              <a:rPr lang="sl-SI" b="1" dirty="0"/>
            </a:br>
            <a:r>
              <a:rPr lang="sl-SI" b="1" dirty="0"/>
              <a:t>GARANCIJSKA DOBA: </a:t>
            </a:r>
            <a:r>
              <a:rPr lang="sl-SI" dirty="0"/>
              <a:t>3 LETA</a:t>
            </a:r>
            <a:br>
              <a:rPr lang="sl-SI" b="1" dirty="0"/>
            </a:br>
            <a:br>
              <a:rPr lang="sl-SI" b="1" dirty="0"/>
            </a:br>
            <a:r>
              <a:rPr lang="sl-SI" dirty="0"/>
              <a:t>IZDELEK </a:t>
            </a:r>
            <a:r>
              <a:rPr lang="sl-SI" b="1" dirty="0"/>
              <a:t>JE</a:t>
            </a:r>
            <a:r>
              <a:rPr lang="sl-SI" dirty="0"/>
              <a:t> ŠE V GARANCIJI. </a:t>
            </a:r>
          </a:p>
        </p:txBody>
      </p:sp>
    </p:spTree>
    <p:extLst>
      <p:ext uri="{BB962C8B-B14F-4D97-AF65-F5344CB8AC3E}">
        <p14:creationId xmlns:p14="http://schemas.microsoft.com/office/powerpoint/2010/main" val="10502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78174" y="722055"/>
            <a:ext cx="3045041" cy="2553438"/>
          </a:xfrm>
        </p:spPr>
        <p:txBody>
          <a:bodyPr>
            <a:normAutofit/>
          </a:bodyPr>
          <a:lstStyle/>
          <a:p>
            <a:pPr algn="ctr"/>
            <a:r>
              <a:rPr lang="sl-SI" b="1" dirty="0">
                <a:solidFill>
                  <a:srgbClr val="C00000"/>
                </a:solidFill>
              </a:rPr>
              <a:t>NAROČILO:</a:t>
            </a:r>
            <a:br>
              <a:rPr lang="sl-SI" b="1" dirty="0">
                <a:solidFill>
                  <a:srgbClr val="C00000"/>
                </a:solidFill>
              </a:rPr>
            </a:br>
            <a:br>
              <a:rPr lang="sl-SI" b="1" dirty="0"/>
            </a:br>
            <a:r>
              <a:rPr lang="sl-SI" sz="3600" b="1" dirty="0">
                <a:solidFill>
                  <a:srgbClr val="FFC000"/>
                </a:solidFill>
                <a:effectLst>
                  <a:outerShdw blurRad="38100" dist="38100" dir="2700000" algn="tl">
                    <a:srgbClr val="000000">
                      <a:alpha val="43137"/>
                    </a:srgbClr>
                  </a:outerShdw>
                </a:effectLst>
                <a:latin typeface="Bradley Hand ITC" panose="03070402050302030203" pitchFamily="66" charset="0"/>
              </a:rPr>
              <a:t>KUPI JOGURT</a:t>
            </a:r>
            <a:br>
              <a:rPr lang="sl-SI" sz="3600" b="1" dirty="0">
                <a:solidFill>
                  <a:srgbClr val="FFC000"/>
                </a:solidFill>
                <a:effectLst>
                  <a:outerShdw blurRad="38100" dist="38100" dir="2700000" algn="tl">
                    <a:srgbClr val="000000">
                      <a:alpha val="43137"/>
                    </a:srgbClr>
                  </a:outerShdw>
                </a:effectLst>
                <a:latin typeface="Bradley Hand ITC" panose="03070402050302030203" pitchFamily="66" charset="0"/>
              </a:rPr>
            </a:br>
            <a:endParaRPr lang="sl-SI" sz="3600" b="1" dirty="0">
              <a:solidFill>
                <a:srgbClr val="FFC000"/>
              </a:solidFill>
              <a:effectLst>
                <a:outerShdw blurRad="38100" dist="38100" dir="2700000" algn="tl">
                  <a:srgbClr val="000000">
                    <a:alpha val="43137"/>
                  </a:srgbClr>
                </a:outerShdw>
              </a:effectLst>
              <a:latin typeface="Bradley Hand ITC" panose="03070402050302030203" pitchFamily="66" charset="0"/>
            </a:endParaRPr>
          </a:p>
        </p:txBody>
      </p:sp>
      <p:pic>
        <p:nvPicPr>
          <p:cNvPr id="3" name="Slika 2"/>
          <p:cNvPicPr>
            <a:picLocks noChangeAspect="1"/>
          </p:cNvPicPr>
          <p:nvPr/>
        </p:nvPicPr>
        <p:blipFill>
          <a:blip r:embed="rId2"/>
          <a:stretch>
            <a:fillRect/>
          </a:stretch>
        </p:blipFill>
        <p:spPr>
          <a:xfrm>
            <a:off x="1919536" y="1693906"/>
            <a:ext cx="1548166" cy="2237234"/>
          </a:xfrm>
          <a:prstGeom prst="rect">
            <a:avLst/>
          </a:prstGeom>
          <a:ln w="12700">
            <a:solidFill>
              <a:srgbClr val="0070C0"/>
            </a:solidFill>
          </a:ln>
        </p:spPr>
      </p:pic>
      <p:sp>
        <p:nvSpPr>
          <p:cNvPr id="8" name="Pravokotnik 7"/>
          <p:cNvSpPr/>
          <p:nvPr/>
        </p:nvSpPr>
        <p:spPr>
          <a:xfrm>
            <a:off x="3215681" y="404665"/>
            <a:ext cx="3346109" cy="769441"/>
          </a:xfrm>
          <a:prstGeom prst="rect">
            <a:avLst/>
          </a:prstGeom>
        </p:spPr>
        <p:txBody>
          <a:bodyPr wrap="none">
            <a:spAutoFit/>
          </a:bodyPr>
          <a:lstStyle/>
          <a:p>
            <a:pPr marL="68580" algn="ctr"/>
            <a:r>
              <a:rPr lang="sl-SI" sz="4400" b="1" dirty="0">
                <a:solidFill>
                  <a:srgbClr val="C00000"/>
                </a:solidFill>
                <a:effectLst>
                  <a:outerShdw blurRad="38100" dist="38100" dir="2700000" algn="tl">
                    <a:srgbClr val="000000">
                      <a:alpha val="43137"/>
                    </a:srgbClr>
                  </a:outerShdw>
                </a:effectLst>
                <a:latin typeface="Segoe Script" panose="020B0504020000000003" pitchFamily="34" charset="0"/>
              </a:rPr>
              <a:t>IZBIRA???</a:t>
            </a:r>
          </a:p>
        </p:txBody>
      </p:sp>
      <p:sp>
        <p:nvSpPr>
          <p:cNvPr id="10" name="Oblak 9"/>
          <p:cNvSpPr/>
          <p:nvPr/>
        </p:nvSpPr>
        <p:spPr>
          <a:xfrm>
            <a:off x="2687107" y="216375"/>
            <a:ext cx="4298776" cy="1152129"/>
          </a:xfrm>
          <a:prstGeom prst="cloudCallout">
            <a:avLst>
              <a:gd name="adj1" fmla="val -32277"/>
              <a:gd name="adj2" fmla="val 69607"/>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 name="Slika 10"/>
          <p:cNvPicPr>
            <a:picLocks noChangeAspect="1"/>
          </p:cNvPicPr>
          <p:nvPr/>
        </p:nvPicPr>
        <p:blipFill rotWithShape="1">
          <a:blip r:embed="rId3"/>
          <a:srcRect l="7018" t="4573" r="18292" b="5494"/>
          <a:stretch/>
        </p:blipFill>
        <p:spPr>
          <a:xfrm>
            <a:off x="3553333" y="1998774"/>
            <a:ext cx="1368152" cy="1647367"/>
          </a:xfrm>
          <a:prstGeom prst="rect">
            <a:avLst/>
          </a:prstGeom>
          <a:ln w="12700">
            <a:solidFill>
              <a:srgbClr val="0070C0"/>
            </a:solidFill>
          </a:ln>
        </p:spPr>
      </p:pic>
      <p:pic>
        <p:nvPicPr>
          <p:cNvPr id="12" name="Slika 11"/>
          <p:cNvPicPr>
            <a:picLocks noChangeAspect="1"/>
          </p:cNvPicPr>
          <p:nvPr/>
        </p:nvPicPr>
        <p:blipFill rotWithShape="1">
          <a:blip r:embed="rId4"/>
          <a:srcRect l="28518" r="24880"/>
          <a:stretch/>
        </p:blipFill>
        <p:spPr>
          <a:xfrm>
            <a:off x="5069094" y="1998774"/>
            <a:ext cx="792088" cy="1647367"/>
          </a:xfrm>
          <a:prstGeom prst="rect">
            <a:avLst/>
          </a:prstGeom>
          <a:ln w="12700">
            <a:solidFill>
              <a:srgbClr val="0070C0"/>
            </a:solidFill>
          </a:ln>
        </p:spPr>
      </p:pic>
      <p:pic>
        <p:nvPicPr>
          <p:cNvPr id="13" name="Slika 12"/>
          <p:cNvPicPr>
            <a:picLocks noChangeAspect="1"/>
          </p:cNvPicPr>
          <p:nvPr/>
        </p:nvPicPr>
        <p:blipFill rotWithShape="1">
          <a:blip r:embed="rId5"/>
          <a:srcRect l="9624" t="5026" r="11170" b="4496"/>
          <a:stretch/>
        </p:blipFill>
        <p:spPr>
          <a:xfrm>
            <a:off x="5977583" y="2013556"/>
            <a:ext cx="1168412" cy="1617800"/>
          </a:xfrm>
          <a:prstGeom prst="rect">
            <a:avLst/>
          </a:prstGeom>
          <a:ln w="12700">
            <a:solidFill>
              <a:srgbClr val="0070C0"/>
            </a:solidFill>
          </a:ln>
        </p:spPr>
      </p:pic>
      <p:sp>
        <p:nvSpPr>
          <p:cNvPr id="15" name="Title 4"/>
          <p:cNvSpPr txBox="1">
            <a:spLocks/>
          </p:cNvSpPr>
          <p:nvPr/>
        </p:nvSpPr>
        <p:spPr>
          <a:xfrm>
            <a:off x="7305380" y="3646141"/>
            <a:ext cx="642107" cy="3935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pPr algn="ctr"/>
            <a:r>
              <a:rPr lang="sl-SI" sz="9600" b="1" dirty="0">
                <a:solidFill>
                  <a:srgbClr val="C00000"/>
                </a:solidFill>
                <a:effectLst>
                  <a:outerShdw blurRad="38100" dist="38100" dir="2700000" algn="tl">
                    <a:srgbClr val="000000">
                      <a:alpha val="43137"/>
                    </a:srgbClr>
                  </a:outerShdw>
                </a:effectLst>
                <a:latin typeface="Bradley Hand ITC" panose="03070402050302030203" pitchFamily="66" charset="0"/>
              </a:rPr>
              <a:t>…</a:t>
            </a:r>
          </a:p>
        </p:txBody>
      </p:sp>
      <p:pic>
        <p:nvPicPr>
          <p:cNvPr id="16" name="Slika 15"/>
          <p:cNvPicPr>
            <a:picLocks noChangeAspect="1"/>
          </p:cNvPicPr>
          <p:nvPr/>
        </p:nvPicPr>
        <p:blipFill rotWithShape="1">
          <a:blip r:embed="rId6"/>
          <a:srcRect l="17388" r="20353"/>
          <a:stretch/>
        </p:blipFill>
        <p:spPr>
          <a:xfrm>
            <a:off x="1919536" y="4149080"/>
            <a:ext cx="1548166" cy="2121390"/>
          </a:xfrm>
          <a:prstGeom prst="rect">
            <a:avLst/>
          </a:prstGeom>
          <a:ln w="12700">
            <a:solidFill>
              <a:srgbClr val="0070C0"/>
            </a:solidFill>
          </a:ln>
        </p:spPr>
      </p:pic>
      <p:pic>
        <p:nvPicPr>
          <p:cNvPr id="17" name="Slika 16"/>
          <p:cNvPicPr>
            <a:picLocks noChangeAspect="1"/>
          </p:cNvPicPr>
          <p:nvPr/>
        </p:nvPicPr>
        <p:blipFill rotWithShape="1">
          <a:blip r:embed="rId7"/>
          <a:srcRect l="5557" r="3724"/>
          <a:stretch/>
        </p:blipFill>
        <p:spPr>
          <a:xfrm>
            <a:off x="3625341" y="4296944"/>
            <a:ext cx="1296144" cy="1825663"/>
          </a:xfrm>
          <a:prstGeom prst="rect">
            <a:avLst/>
          </a:prstGeom>
          <a:ln w="12700">
            <a:solidFill>
              <a:srgbClr val="0070C0"/>
            </a:solidFill>
          </a:ln>
        </p:spPr>
      </p:pic>
      <p:pic>
        <p:nvPicPr>
          <p:cNvPr id="18" name="Slika 17"/>
          <p:cNvPicPr>
            <a:picLocks noChangeAspect="1"/>
          </p:cNvPicPr>
          <p:nvPr/>
        </p:nvPicPr>
        <p:blipFill rotWithShape="1">
          <a:blip r:embed="rId8"/>
          <a:srcRect l="29383" t="5962" r="32818" b="5962"/>
          <a:stretch/>
        </p:blipFill>
        <p:spPr>
          <a:xfrm>
            <a:off x="5079124" y="4296943"/>
            <a:ext cx="1016877" cy="1825663"/>
          </a:xfrm>
          <a:prstGeom prst="rect">
            <a:avLst/>
          </a:prstGeom>
          <a:ln w="12700">
            <a:solidFill>
              <a:srgbClr val="0070C0"/>
            </a:solidFill>
          </a:ln>
        </p:spPr>
      </p:pic>
      <p:pic>
        <p:nvPicPr>
          <p:cNvPr id="21" name="Slika 20"/>
          <p:cNvPicPr>
            <a:picLocks noChangeAspect="1"/>
          </p:cNvPicPr>
          <p:nvPr/>
        </p:nvPicPr>
        <p:blipFill rotWithShape="1">
          <a:blip r:embed="rId9"/>
          <a:srcRect l="18169" r="22147"/>
          <a:stretch/>
        </p:blipFill>
        <p:spPr>
          <a:xfrm>
            <a:off x="6328151" y="4237464"/>
            <a:ext cx="817845" cy="1954490"/>
          </a:xfrm>
          <a:prstGeom prst="rect">
            <a:avLst/>
          </a:prstGeom>
          <a:ln w="12700">
            <a:solidFill>
              <a:srgbClr val="0070C0"/>
            </a:solidFill>
          </a:ln>
        </p:spPr>
      </p:pic>
      <p:sp>
        <p:nvSpPr>
          <p:cNvPr id="22" name="Prekinitev 21"/>
          <p:cNvSpPr/>
          <p:nvPr/>
        </p:nvSpPr>
        <p:spPr>
          <a:xfrm>
            <a:off x="6488262" y="5074983"/>
            <a:ext cx="497621" cy="135018"/>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4" name="Slika 23"/>
          <p:cNvPicPr>
            <a:picLocks noChangeAspect="1"/>
          </p:cNvPicPr>
          <p:nvPr/>
        </p:nvPicPr>
        <p:blipFill rotWithShape="1">
          <a:blip r:embed="rId10"/>
          <a:srcRect l="30078" t="47279" r="24385" b="41835"/>
          <a:stretch/>
        </p:blipFill>
        <p:spPr>
          <a:xfrm>
            <a:off x="7145996" y="5982438"/>
            <a:ext cx="1152129" cy="288032"/>
          </a:xfrm>
          <a:prstGeom prst="rect">
            <a:avLst/>
          </a:prstGeom>
        </p:spPr>
      </p:pic>
    </p:spTree>
    <p:extLst>
      <p:ext uri="{BB962C8B-B14F-4D97-AF65-F5344CB8AC3E}">
        <p14:creationId xmlns:p14="http://schemas.microsoft.com/office/powerpoint/2010/main" val="9079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8)">
                                      <p:cBhvr>
                                        <p:cTn id="26" dur="1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8)">
                                      <p:cBhvr>
                                        <p:cTn id="31" dur="1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12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51" dur="1250"/>
                                        <p:tgtEl>
                                          <p:spTgt spid="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ircle(in)">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ircle(in)">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circle(in)">
                                      <p:cBhvr>
                                        <p:cTn id="7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alpha val="45000"/>
            </a:schemeClr>
          </a:solidFill>
          <a:ln w="28575">
            <a:solidFill>
              <a:schemeClr val="accent2">
                <a:lumMod val="50000"/>
              </a:schemeClr>
            </a:solidFill>
          </a:ln>
        </p:spPr>
        <p:txBody>
          <a:bodyPr/>
          <a:lstStyle/>
          <a:p>
            <a:pPr algn="ctr"/>
            <a:r>
              <a:rPr lang="sl-SI" b="1" dirty="0"/>
              <a:t> KAKO IZBRATI PRAVI IZDELEK?</a:t>
            </a:r>
          </a:p>
        </p:txBody>
      </p:sp>
      <p:sp>
        <p:nvSpPr>
          <p:cNvPr id="3" name="Content Placeholder 2"/>
          <p:cNvSpPr>
            <a:spLocks noGrp="1"/>
          </p:cNvSpPr>
          <p:nvPr>
            <p:ph idx="1"/>
          </p:nvPr>
        </p:nvSpPr>
        <p:spPr>
          <a:xfrm>
            <a:off x="2255520" y="2996952"/>
            <a:ext cx="7680960" cy="1872208"/>
          </a:xfr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w="50800" cmpd="thickThin">
            <a:solidFill>
              <a:schemeClr val="tx1">
                <a:lumMod val="65000"/>
                <a:lumOff val="35000"/>
              </a:schemeClr>
            </a:solidFill>
          </a:ln>
        </p:spPr>
        <p:txBody>
          <a:bodyPr>
            <a:normAutofit/>
          </a:bodyPr>
          <a:lstStyle/>
          <a:p>
            <a:pPr marL="68580" indent="0" algn="ctr">
              <a:buNone/>
            </a:pPr>
            <a:r>
              <a:rPr lang="sl-SI" sz="4000" dirty="0"/>
              <a:t>K odločitvi o nakupu veliko prispevajo </a:t>
            </a:r>
            <a:r>
              <a:rPr lang="sl-SI" sz="4000" b="1" dirty="0">
                <a:solidFill>
                  <a:srgbClr val="C00000"/>
                </a:solidFill>
                <a:effectLst>
                  <a:outerShdw blurRad="38100" dist="38100" dir="2700000" algn="tl">
                    <a:srgbClr val="000000">
                      <a:alpha val="43137"/>
                    </a:srgbClr>
                  </a:outerShdw>
                </a:effectLst>
              </a:rPr>
              <a:t>oglasi ali reklame</a:t>
            </a:r>
            <a:r>
              <a:rPr lang="sl-SI" sz="4000" dirty="0"/>
              <a:t>.</a:t>
            </a:r>
          </a:p>
        </p:txBody>
      </p:sp>
    </p:spTree>
    <p:extLst>
      <p:ext uri="{BB962C8B-B14F-4D97-AF65-F5344CB8AC3E}">
        <p14:creationId xmlns:p14="http://schemas.microsoft.com/office/powerpoint/2010/main" val="28005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67D05B61-E4E2-4C90-B0FB-F4221110C678}"/>
              </a:ext>
            </a:extLst>
          </p:cNvPr>
          <p:cNvSpPr>
            <a:spLocks noGrp="1"/>
          </p:cNvSpPr>
          <p:nvPr>
            <p:ph type="ctrTitle"/>
          </p:nvPr>
        </p:nvSpPr>
        <p:spPr>
          <a:xfrm>
            <a:off x="1629103" y="2244830"/>
            <a:ext cx="8933796" cy="2437232"/>
          </a:xfrm>
        </p:spPr>
        <p:txBody>
          <a:bodyPr anchor="ctr">
            <a:normAutofit fontScale="90000"/>
          </a:bodyPr>
          <a:lstStyle/>
          <a:p>
            <a:r>
              <a:rPr lang="sl-SI" sz="5400" dirty="0"/>
              <a:t>1. Preberi BESEDILO v učbeniku na strani 44 in 45.</a:t>
            </a:r>
            <a:br>
              <a:rPr lang="sl-SI" sz="5400" dirty="0"/>
            </a:br>
            <a:endParaRPr lang="sl-SI" sz="5400" dirty="0"/>
          </a:p>
        </p:txBody>
      </p:sp>
    </p:spTree>
    <p:extLst>
      <p:ext uri="{BB962C8B-B14F-4D97-AF65-F5344CB8AC3E}">
        <p14:creationId xmlns:p14="http://schemas.microsoft.com/office/powerpoint/2010/main" val="81898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B690DAFC-933B-4A49-AD25-8C0B7A8FAC0B}"/>
              </a:ext>
            </a:extLst>
          </p:cNvPr>
          <p:cNvSpPr>
            <a:spLocks noGrp="1"/>
          </p:cNvSpPr>
          <p:nvPr>
            <p:ph type="dt" sz="half" idx="10"/>
          </p:nvPr>
        </p:nvSpPr>
        <p:spPr/>
        <p:txBody>
          <a:bodyPr/>
          <a:lstStyle/>
          <a:p>
            <a:pPr rtl="0"/>
            <a:fld id="{8BAF680E-CA8A-4EFE-A014-604585F34906}" type="datetime1">
              <a:rPr lang="sl-SI" smtClean="0"/>
              <a:t>10. 05. 2020</a:t>
            </a:fld>
            <a:endParaRPr lang="en-US"/>
          </a:p>
        </p:txBody>
      </p:sp>
      <p:pic>
        <p:nvPicPr>
          <p:cNvPr id="6" name="Slika 5" descr="Slika, ki vsebuje besede posnetek zaslona&#10;&#10;Opis je samodejno ustvarjen">
            <a:extLst>
              <a:ext uri="{FF2B5EF4-FFF2-40B4-BE49-F238E27FC236}">
                <a16:creationId xmlns:a16="http://schemas.microsoft.com/office/drawing/2014/main" id="{81CE3559-CF1D-4C9C-8EE1-16E0ADC9A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574" y="0"/>
            <a:ext cx="4989304" cy="6858000"/>
          </a:xfrm>
          <a:prstGeom prst="rect">
            <a:avLst/>
          </a:prstGeom>
        </p:spPr>
      </p:pic>
      <p:pic>
        <p:nvPicPr>
          <p:cNvPr id="8" name="Slika 7" descr="Slika, ki vsebuje besede besedilo&#10;&#10;Opis je samodejno ustvarjen">
            <a:extLst>
              <a:ext uri="{FF2B5EF4-FFF2-40B4-BE49-F238E27FC236}">
                <a16:creationId xmlns:a16="http://schemas.microsoft.com/office/drawing/2014/main" id="{A13EA271-1200-403A-8706-FD4B22BBF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878" y="0"/>
            <a:ext cx="4625422" cy="6858000"/>
          </a:xfrm>
          <a:prstGeom prst="rect">
            <a:avLst/>
          </a:prstGeom>
        </p:spPr>
      </p:pic>
    </p:spTree>
    <p:extLst>
      <p:ext uri="{BB962C8B-B14F-4D97-AF65-F5344CB8AC3E}">
        <p14:creationId xmlns:p14="http://schemas.microsoft.com/office/powerpoint/2010/main" val="38954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4E22239C-1ACE-4274-9FC4-5C7393E8D5E6}"/>
              </a:ext>
            </a:extLst>
          </p:cNvPr>
          <p:cNvSpPr>
            <a:spLocks noGrp="1"/>
          </p:cNvSpPr>
          <p:nvPr>
            <p:ph type="ctrTitle"/>
          </p:nvPr>
        </p:nvSpPr>
        <p:spPr>
          <a:xfrm>
            <a:off x="1629103" y="2244830"/>
            <a:ext cx="8933796" cy="2437232"/>
          </a:xfrm>
        </p:spPr>
        <p:txBody>
          <a:bodyPr anchor="ctr">
            <a:normAutofit/>
          </a:bodyPr>
          <a:lstStyle/>
          <a:p>
            <a:r>
              <a:rPr lang="sl-SI" sz="5900" dirty="0"/>
              <a:t>2. Ker si BESEDILO natančno prebral, si si zapomnil…</a:t>
            </a:r>
          </a:p>
        </p:txBody>
      </p:sp>
    </p:spTree>
    <p:extLst>
      <p:ext uri="{BB962C8B-B14F-4D97-AF65-F5344CB8AC3E}">
        <p14:creationId xmlns:p14="http://schemas.microsoft.com/office/powerpoint/2010/main" val="147238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B05D4E-1DC5-460C-8356-1D4B9111F905}"/>
              </a:ext>
            </a:extLst>
          </p:cNvPr>
          <p:cNvSpPr>
            <a:spLocks noGrp="1"/>
          </p:cNvSpPr>
          <p:nvPr>
            <p:ph type="title"/>
          </p:nvPr>
        </p:nvSpPr>
        <p:spPr/>
        <p:txBody>
          <a:bodyPr/>
          <a:lstStyle/>
          <a:p>
            <a:r>
              <a:rPr lang="sl-SI" dirty="0"/>
              <a:t>DA POZNAMO NASLEDNJE VRSTE OGLASOV:</a:t>
            </a:r>
          </a:p>
        </p:txBody>
      </p:sp>
      <p:sp>
        <p:nvSpPr>
          <p:cNvPr id="3" name="Označba mesta vsebine 2">
            <a:extLst>
              <a:ext uri="{FF2B5EF4-FFF2-40B4-BE49-F238E27FC236}">
                <a16:creationId xmlns:a16="http://schemas.microsoft.com/office/drawing/2014/main" id="{E4D6F9E7-4C5F-4444-A078-F3ACB3F4711B}"/>
              </a:ext>
            </a:extLst>
          </p:cNvPr>
          <p:cNvSpPr>
            <a:spLocks noGrp="1"/>
          </p:cNvSpPr>
          <p:nvPr>
            <p:ph idx="1"/>
          </p:nvPr>
        </p:nvSpPr>
        <p:spPr>
          <a:xfrm>
            <a:off x="692458" y="2103120"/>
            <a:ext cx="10432742" cy="4191148"/>
          </a:xfrm>
        </p:spPr>
        <p:txBody>
          <a:bodyPr>
            <a:normAutofit fontScale="92500" lnSpcReduction="20000"/>
          </a:bodyPr>
          <a:lstStyle/>
          <a:p>
            <a:pPr lvl="0"/>
            <a:r>
              <a:rPr lang="sl-SI" sz="3000" b="1" dirty="0">
                <a:solidFill>
                  <a:srgbClr val="FF0000"/>
                </a:solidFill>
              </a:rPr>
              <a:t>informativni oglas</a:t>
            </a:r>
            <a:r>
              <a:rPr lang="sl-SI" sz="3000" dirty="0">
                <a:solidFill>
                  <a:srgbClr val="FF0000"/>
                </a:solidFill>
              </a:rPr>
              <a:t> </a:t>
            </a:r>
            <a:r>
              <a:rPr lang="sl-SI" sz="2400" dirty="0"/>
              <a:t>nas obvešča o izdelku in ga predstavi </a:t>
            </a:r>
          </a:p>
          <a:p>
            <a:pPr marL="0" lvl="0" indent="0">
              <a:buNone/>
            </a:pPr>
            <a:endParaRPr lang="sl-SI" sz="2400" dirty="0"/>
          </a:p>
          <a:p>
            <a:pPr lvl="0"/>
            <a:r>
              <a:rPr lang="sl-SI" sz="3000" b="1" dirty="0">
                <a:solidFill>
                  <a:srgbClr val="FF0000"/>
                </a:solidFill>
              </a:rPr>
              <a:t>priporočilni oglas</a:t>
            </a:r>
            <a:r>
              <a:rPr lang="sl-SI" sz="3000" dirty="0">
                <a:solidFill>
                  <a:srgbClr val="FF0000"/>
                </a:solidFill>
              </a:rPr>
              <a:t> </a:t>
            </a:r>
            <a:r>
              <a:rPr lang="sl-SI" sz="2400" dirty="0"/>
              <a:t>izraža dobro mnenje o izdelku in priporoča nakup</a:t>
            </a:r>
          </a:p>
          <a:p>
            <a:pPr marL="0" lvl="0" indent="0">
              <a:buNone/>
            </a:pPr>
            <a:endParaRPr lang="sl-SI" sz="2400" dirty="0"/>
          </a:p>
          <a:p>
            <a:pPr lvl="0"/>
            <a:r>
              <a:rPr lang="sl-SI" sz="3300" b="1" dirty="0">
                <a:solidFill>
                  <a:srgbClr val="FF0000"/>
                </a:solidFill>
              </a:rPr>
              <a:t>primerjalni oglas</a:t>
            </a:r>
            <a:r>
              <a:rPr lang="sl-SI" sz="3300" dirty="0">
                <a:solidFill>
                  <a:srgbClr val="FF0000"/>
                </a:solidFill>
              </a:rPr>
              <a:t> </a:t>
            </a:r>
            <a:r>
              <a:rPr lang="sl-SI" sz="2400" dirty="0"/>
              <a:t>primerja dva podobna izdelka, predstavljene so samo dobre lastnosti oglaševanega izdelka</a:t>
            </a:r>
          </a:p>
          <a:p>
            <a:pPr marL="0" lvl="0" indent="0">
              <a:buNone/>
            </a:pPr>
            <a:endParaRPr lang="sl-SI" sz="2400" dirty="0"/>
          </a:p>
          <a:p>
            <a:pPr lvl="0"/>
            <a:r>
              <a:rPr lang="sl-SI" sz="3300" b="1" dirty="0">
                <a:solidFill>
                  <a:srgbClr val="FF0000"/>
                </a:solidFill>
              </a:rPr>
              <a:t>zavajajoč</a:t>
            </a:r>
            <a:r>
              <a:rPr lang="sl-SI" sz="3300" dirty="0">
                <a:solidFill>
                  <a:srgbClr val="FF0000"/>
                </a:solidFill>
              </a:rPr>
              <a:t> </a:t>
            </a:r>
            <a:r>
              <a:rPr lang="sl-SI" sz="3300" b="1" dirty="0">
                <a:solidFill>
                  <a:srgbClr val="FF0000"/>
                </a:solidFill>
              </a:rPr>
              <a:t>oglas </a:t>
            </a:r>
            <a:r>
              <a:rPr lang="sl-SI" sz="2400" dirty="0"/>
              <a:t>z informacijami, ki niso resnične prepričuje potrošnika v nakup izdelka</a:t>
            </a:r>
          </a:p>
          <a:p>
            <a:pPr marL="342900" indent="-342900">
              <a:buFont typeface="+mj-lt"/>
              <a:buAutoNum type="arabicPeriod"/>
            </a:pPr>
            <a:endParaRPr lang="sl-SI" dirty="0"/>
          </a:p>
        </p:txBody>
      </p:sp>
    </p:spTree>
    <p:extLst>
      <p:ext uri="{BB962C8B-B14F-4D97-AF65-F5344CB8AC3E}">
        <p14:creationId xmlns:p14="http://schemas.microsoft.com/office/powerpoint/2010/main" val="384230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034_TF78438558" id="{5254DEA4-1D98-423A-9F28-88A6413EF962}" vid="{2332C630-D0CF-4CC5-990A-363655B530E7}"/>
    </a:ext>
  </a:extLst>
</a:theme>
</file>

<file path=ppt/theme/theme2.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Širokozaslonsko</PresentationFormat>
  <Paragraphs>93</Paragraphs>
  <Slides>34</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34</vt:i4>
      </vt:variant>
    </vt:vector>
  </HeadingPairs>
  <TitlesOfParts>
    <vt:vector size="40" baseType="lpstr">
      <vt:lpstr>Bradley Hand ITC</vt:lpstr>
      <vt:lpstr>Calibri</vt:lpstr>
      <vt:lpstr>Century Gothic</vt:lpstr>
      <vt:lpstr>Garamond</vt:lpstr>
      <vt:lpstr>Segoe Script</vt:lpstr>
      <vt:lpstr>SavonVTI</vt:lpstr>
      <vt:lpstr>Oglasi in varstvo potrošnika</vt:lpstr>
      <vt:lpstr>SPOMNIMO SE …..</vt:lpstr>
      <vt:lpstr>Vsako potrebo lahko      zadovoljimo z različnimi izdelki.</vt:lpstr>
      <vt:lpstr>NAROČILO:  KUPI JOGURT </vt:lpstr>
      <vt:lpstr> KAKO IZBRATI PRAVI IZDELEK?</vt:lpstr>
      <vt:lpstr>1. Preberi BESEDILO v učbeniku na strani 44 in 45. </vt:lpstr>
      <vt:lpstr>PowerPointova predstavitev</vt:lpstr>
      <vt:lpstr>2. Ker si BESEDILO natančno prebral, si si zapomnil…</vt:lpstr>
      <vt:lpstr>DA POZNAMO NASLEDNJE VRSTE OGLASOV:</vt:lpstr>
      <vt:lpstr>POGLEJ SI PRIMER ZAVAJAJOČEGA OGLASA</vt:lpstr>
      <vt:lpstr>OGLASOM SE NE MOREMO IZOGNITI,</vt:lpstr>
      <vt:lpstr>Zapomnil si si tudi…</vt:lpstr>
      <vt:lpstr>DA SO POSEBNA PRAVILA OGLAŠEVANJA:</vt:lpstr>
      <vt:lpstr>3. Sedaj pa Preberi besedilo v učbeniku na strani 46 in 47. </vt:lpstr>
      <vt:lpstr>PowerPointova predstavitev</vt:lpstr>
      <vt:lpstr>Ker si BESEDILO natančno prebral, si si zapomnil…</vt:lpstr>
      <vt:lpstr>PowerPointova predstavitev</vt:lpstr>
      <vt:lpstr>Zdaj veš, kaj storimo, če nismo dobili tistega, kar smo plačali.</vt:lpstr>
      <vt:lpstr>Potrošniki imamo pravico do reklamacije.   Reklamacija je pravica, ki jo lahko uveljavljamo pri prodajalcu, ko izdelek, ki smo ga kupili ali storitev, ki smo jo plačali, nima željenih oz. predpisanih lastnosti.  </vt:lpstr>
      <vt:lpstr>Vse potrošnikove pravice so zapisane v ZAKONU O VARSTVU POTROŠNIKOV.</vt:lpstr>
      <vt:lpstr>Pri spoznavanju in uveljavljanju potrošnikovih pravic nam pomagajo organizacije za varstvo potrošnikov. </vt:lpstr>
      <vt:lpstr>4. SEDAJ PA PREBERI SPODNJI ZAPIS IN USTNO ODGOVORI NA VPRAŠANJA. </vt:lpstr>
      <vt:lpstr>PowerPointova predstavitev</vt:lpstr>
      <vt:lpstr>  Telefon si usposobil tako, kot piše v navodilih, a ne dela.   Ali morajo na servisu ta problem urediti brez plačila?</vt:lpstr>
      <vt:lpstr>V NAVODILIH PIŠE, DA BI MORAL TELEFON Z NAPOLNJENO BATERIJO DELOVATI TRI DNI. ŽE PRVI TEDEN SI UGOTOVIL, DA GA JE TREBA ŽE PO ENEM DNEVU PONOVNO NAPOLNITI.   ALI MORAJO NA SERVISU TO POMANJKLIVOST BREZ PLAČILA ODPRAVITI?</vt:lpstr>
      <vt:lpstr>TELEFON TI JE PO ENEM MESECU PADEL V VODO IN NE DELUJE VEČ.    ALI GA MORAJO NA SERVISU BREZ PLAČILA POPRAVITI?</vt:lpstr>
      <vt:lpstr>TELEFON JE IMEL ENOLETNO GARANCIJO OD DNEVA NAKUPA. KO JE OD NAKUPA MINILI ENO LETO IN EN DAN, SE JE POKVARIL.   ALI GA MORAJO NA SERVISU BREZ PLAČILA POPRAVITI?</vt:lpstr>
      <vt:lpstr>SEDAJ PA ŠE PRAVI ODGOVORI</vt:lpstr>
      <vt:lpstr>PowerPointova predstavitev</vt:lpstr>
      <vt:lpstr>PowerPointova predstavitev</vt:lpstr>
      <vt:lpstr>PowerPointova predstavitev</vt:lpstr>
      <vt:lpstr>5. NA VRSTI JE naloga, KI JO BOŠ NAREDIL V ZVEZEK ZA GOSPODINJSTVO.</vt:lpstr>
      <vt:lpstr>Poišči račun in garancijski list za telefon ali kakšen drug izdelek.   Preveri datum nakupa in garancijsko dobo izdelka ter ju zapiši v zvezek za gospodinjstvo.  OPREDELI, ČE JE IZDELEK ŠE V GARANCIJI.   V pomoč k zapisu naj ti bo primer na naslednji strani.</vt:lpstr>
      <vt:lpstr>IZDELEK: PRALNI STROJ  DATUM NAKUPA: 20. 4. 2020  GARANCIJSKA DOBA: 3 LETA  IZDELEK JE ŠE V GARANCIJI.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2020-05-06T12:11:07Z</dcterms:created>
  <dcterms:modified xsi:type="dcterms:W3CDTF">2020-05-10T18:24:24Z</dcterms:modified>
</cp:coreProperties>
</file>